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embeddings/oleObject1.bin" ContentType="application/vnd.openxmlformats-officedocument.oleObject"/>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2"/>
  </p:notesMasterIdLst>
  <p:handoutMasterIdLst>
    <p:handoutMasterId r:id="rId13"/>
  </p:handoutMasterIdLst>
  <p:sldIdLst>
    <p:sldId id="259" r:id="rId2"/>
    <p:sldId id="292" r:id="rId3"/>
    <p:sldId id="307" r:id="rId4"/>
    <p:sldId id="263" r:id="rId5"/>
    <p:sldId id="296" r:id="rId6"/>
    <p:sldId id="302" r:id="rId7"/>
    <p:sldId id="299" r:id="rId8"/>
    <p:sldId id="306" r:id="rId9"/>
    <p:sldId id="288" r:id="rId10"/>
    <p:sldId id="28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3504" y="-8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1D8134-363F-E449-A0FC-02C67D2FC69E}" type="datetime1">
              <a:rPr lang="en-GB" smtClean="0"/>
              <a:t>06/07/18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9E9787-B71E-CE46-8E58-139F4A87B1A0}" type="slidenum">
              <a:rPr lang="en-US" smtClean="0"/>
              <a:t>‹#›</a:t>
            </a:fld>
            <a:endParaRPr lang="en-US"/>
          </a:p>
        </p:txBody>
      </p:sp>
    </p:spTree>
    <p:extLst>
      <p:ext uri="{BB962C8B-B14F-4D97-AF65-F5344CB8AC3E}">
        <p14:creationId xmlns:p14="http://schemas.microsoft.com/office/powerpoint/2010/main" val="12763067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AFF911-F9EC-BD4B-AC78-A45A36618B61}" type="datetime1">
              <a:rPr lang="en-GB" smtClean="0"/>
              <a:t>06/07/18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1704F0-828B-914D-B2DF-B6061CD1C5EC}" type="slidenum">
              <a:rPr lang="en-US" smtClean="0"/>
              <a:t>‹#›</a:t>
            </a:fld>
            <a:endParaRPr lang="en-US"/>
          </a:p>
        </p:txBody>
      </p:sp>
    </p:spTree>
    <p:extLst>
      <p:ext uri="{BB962C8B-B14F-4D97-AF65-F5344CB8AC3E}">
        <p14:creationId xmlns:p14="http://schemas.microsoft.com/office/powerpoint/2010/main" val="270800855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Spectrum of function </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chemeClr val="tx1"/>
                </a:solidFill>
                <a:effectLst/>
                <a:latin typeface="+mn-lt"/>
                <a:ea typeface="+mn-ea"/>
                <a:cs typeface="+mn-cs"/>
              </a:rPr>
              <a:t>Epidemiology of </a:t>
            </a:r>
            <a:r>
              <a:rPr lang="en-GB" sz="1200" b="1" kern="1200" dirty="0" err="1" smtClean="0">
                <a:solidFill>
                  <a:schemeClr val="tx1"/>
                </a:solidFill>
                <a:effectLst/>
                <a:latin typeface="+mn-lt"/>
                <a:ea typeface="+mn-ea"/>
                <a:cs typeface="+mn-cs"/>
              </a:rPr>
              <a:t>multimorbidity</a:t>
            </a:r>
            <a:r>
              <a:rPr lang="en-GB" sz="1200" b="1" kern="1200" dirty="0" smtClean="0">
                <a:solidFill>
                  <a:schemeClr val="tx1"/>
                </a:solidFill>
                <a:effectLst/>
                <a:latin typeface="+mn-lt"/>
                <a:ea typeface="+mn-ea"/>
                <a:cs typeface="+mn-cs"/>
              </a:rPr>
              <a:t> and implications for health care, research, and medical education</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Onset of </a:t>
            </a:r>
            <a:r>
              <a:rPr lang="en-GB" sz="1200" kern="1200" dirty="0" err="1" smtClean="0">
                <a:solidFill>
                  <a:schemeClr val="tx1"/>
                </a:solidFill>
                <a:effectLst/>
                <a:latin typeface="+mn-lt"/>
                <a:ea typeface="+mn-ea"/>
                <a:cs typeface="+mn-cs"/>
              </a:rPr>
              <a:t>multimorbidity</a:t>
            </a:r>
            <a:r>
              <a:rPr lang="en-GB" sz="1200" kern="1200" dirty="0" smtClean="0">
                <a:solidFill>
                  <a:schemeClr val="tx1"/>
                </a:solidFill>
                <a:effectLst/>
                <a:latin typeface="+mn-lt"/>
                <a:ea typeface="+mn-ea"/>
                <a:cs typeface="+mn-cs"/>
              </a:rPr>
              <a:t> occurred 10–15 years earlier in people living in the most deprived areas compared with the most affluent</a:t>
            </a:r>
          </a:p>
          <a:p>
            <a:endParaRPr lang="en-US" dirty="0"/>
          </a:p>
        </p:txBody>
      </p:sp>
      <p:sp>
        <p:nvSpPr>
          <p:cNvPr id="4" name="Slide Number Placeholder 3"/>
          <p:cNvSpPr>
            <a:spLocks noGrp="1"/>
          </p:cNvSpPr>
          <p:nvPr>
            <p:ph type="sldNum" sz="quarter" idx="10"/>
          </p:nvPr>
        </p:nvSpPr>
        <p:spPr/>
        <p:txBody>
          <a:bodyPr/>
          <a:lstStyle/>
          <a:p>
            <a:fld id="{891704F0-828B-914D-B2DF-B6061CD1C5EC}" type="slidenum">
              <a:rPr lang="en-US" smtClean="0"/>
              <a:t>2</a:t>
            </a:fld>
            <a:endParaRPr lang="en-US"/>
          </a:p>
        </p:txBody>
      </p:sp>
    </p:spTree>
    <p:extLst>
      <p:ext uri="{BB962C8B-B14F-4D97-AF65-F5344CB8AC3E}">
        <p14:creationId xmlns:p14="http://schemas.microsoft.com/office/powerpoint/2010/main" val="3598416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rPr>
              <a:t>Frailty Spectrum – Frailty tools time consuming and over detailed </a:t>
            </a:r>
          </a:p>
          <a:p>
            <a:r>
              <a:rPr lang="en-US" sz="1200" kern="1200" dirty="0" smtClean="0">
                <a:solidFill>
                  <a:schemeClr val="tx1"/>
                </a:solidFill>
                <a:effectLst/>
                <a:latin typeface="+mn-lt"/>
                <a:ea typeface="+mn-ea"/>
                <a:cs typeface="+mn-cs"/>
              </a:rPr>
              <a:t>A review of assessments for frailty done by the QI lea</a:t>
            </a:r>
            <a:r>
              <a:rPr lang="en-US" sz="1200" kern="1200" baseline="0" dirty="0" smtClean="0">
                <a:solidFill>
                  <a:schemeClr val="tx1"/>
                </a:solidFill>
                <a:effectLst/>
                <a:latin typeface="+mn-lt"/>
                <a:ea typeface="+mn-ea"/>
                <a:cs typeface="+mn-cs"/>
              </a:rPr>
              <a:t>d </a:t>
            </a:r>
            <a:r>
              <a:rPr lang="en-US" sz="1200" kern="1200" dirty="0" smtClean="0">
                <a:solidFill>
                  <a:schemeClr val="tx1"/>
                </a:solidFill>
                <a:effectLst/>
                <a:latin typeface="+mn-lt"/>
                <a:ea typeface="+mn-ea"/>
                <a:cs typeface="+mn-cs"/>
              </a:rPr>
              <a:t>found that multiple tools existed to assess frailty with different</a:t>
            </a:r>
            <a:r>
              <a:rPr lang="en-GB"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intentions and that the tools: tended towards too</a:t>
            </a:r>
            <a:r>
              <a:rPr lang="en-GB"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much detail; were expensive to do as they demanded a lot of time from the person being assessed and from</a:t>
            </a:r>
            <a:r>
              <a:rPr lang="en-GB"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professionals to record; were dominated by biomedical</a:t>
            </a:r>
            <a:r>
              <a:rPr lang="en-GB"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information, tended not to capture wellness and few</a:t>
            </a:r>
            <a:r>
              <a:rPr lang="en-GB"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incorporated personal aspirations</a:t>
            </a:r>
            <a:endParaRPr lang="en-GB" sz="1200" kern="1200" dirty="0" smtClean="0">
              <a:solidFill>
                <a:schemeClr val="tx1"/>
              </a:solidFill>
              <a:effectLst/>
              <a:latin typeface="+mn-lt"/>
              <a:ea typeface="+mn-ea"/>
              <a:cs typeface="+mn-cs"/>
            </a:endParaRPr>
          </a:p>
          <a:p>
            <a:r>
              <a:rPr lang="en-US" dirty="0" smtClean="0">
                <a:latin typeface="Calibri" charset="0"/>
              </a:rPr>
              <a:t>Foundation </a:t>
            </a:r>
            <a:r>
              <a:rPr lang="en-US" dirty="0">
                <a:latin typeface="Calibri" charset="0"/>
              </a:rPr>
              <a:t>framework for integrated caring</a:t>
            </a:r>
          </a:p>
          <a:p>
            <a:r>
              <a:rPr lang="en-US" dirty="0">
                <a:latin typeface="Calibri" charset="0"/>
              </a:rPr>
              <a:t>Form of simulation for teams</a:t>
            </a:r>
          </a:p>
          <a:p>
            <a:r>
              <a:rPr lang="en-US" dirty="0">
                <a:latin typeface="Calibri" charset="0"/>
              </a:rPr>
              <a:t>Quick impression of the lived life </a:t>
            </a:r>
          </a:p>
          <a:p>
            <a:r>
              <a:rPr lang="en-US" dirty="0">
                <a:latin typeface="Calibri" charset="0"/>
              </a:rPr>
              <a:t>Data teams </a:t>
            </a:r>
          </a:p>
          <a:p>
            <a:r>
              <a:rPr lang="en-US" dirty="0">
                <a:latin typeface="Calibri" charset="0"/>
              </a:rPr>
              <a:t>Why team working is so critical to person-</a:t>
            </a:r>
            <a:r>
              <a:rPr lang="en-US" dirty="0" err="1">
                <a:latin typeface="Calibri" charset="0"/>
              </a:rPr>
              <a:t>centred</a:t>
            </a:r>
            <a:r>
              <a:rPr lang="en-US" dirty="0">
                <a:latin typeface="Calibri" charset="0"/>
              </a:rPr>
              <a:t> care </a:t>
            </a:r>
            <a:endParaRPr lang="en-US" dirty="0" smtClean="0">
              <a:latin typeface="Calibri" charset="0"/>
            </a:endParaRPr>
          </a:p>
          <a:p>
            <a:endParaRPr lang="en-US" dirty="0">
              <a:latin typeface="Calibri"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Change ideas were developed by the team and included Enhanced Clinical Supervision which had no effect initially, Flash Teaching which was well received but had minimal effect, a structured approach to formulation through an integrated framework, the Handy Approach, which increased the percentage of assessments that included documented aspirations for care, and attention to ‘Team Primacy’ which enabled us to consolidate earlier work and achieve our goal of 100% of assessments having personal aspirations documented. </a:t>
            </a:r>
            <a:endParaRPr lang="en-US" dirty="0" smtClean="0"/>
          </a:p>
          <a:p>
            <a:endParaRPr lang="en-US" dirty="0">
              <a:latin typeface="Calibri" charset="0"/>
            </a:endParaRPr>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MS PGothic" charset="0"/>
                <a:cs typeface="MS PGothic" charset="0"/>
              </a:defRPr>
            </a:lvl1pPr>
            <a:lvl2pPr marL="742950" indent="-285750">
              <a:defRPr sz="2400">
                <a:solidFill>
                  <a:schemeClr val="tx1"/>
                </a:solidFill>
                <a:latin typeface="Times New Roman" charset="0"/>
                <a:ea typeface="MS PGothic" charset="0"/>
                <a:cs typeface="MS PGothic" charset="0"/>
              </a:defRPr>
            </a:lvl2pPr>
            <a:lvl3pPr marL="1143000" indent="-228600">
              <a:defRPr sz="2400">
                <a:solidFill>
                  <a:schemeClr val="tx1"/>
                </a:solidFill>
                <a:latin typeface="Times New Roman" charset="0"/>
                <a:ea typeface="MS PGothic" charset="0"/>
                <a:cs typeface="MS PGothic" charset="0"/>
              </a:defRPr>
            </a:lvl3pPr>
            <a:lvl4pPr marL="1600200" indent="-228600">
              <a:defRPr sz="2400">
                <a:solidFill>
                  <a:schemeClr val="tx1"/>
                </a:solidFill>
                <a:latin typeface="Times New Roman" charset="0"/>
                <a:ea typeface="MS PGothic" charset="0"/>
                <a:cs typeface="MS PGothic" charset="0"/>
              </a:defRPr>
            </a:lvl4pPr>
            <a:lvl5pPr marL="2057400" indent="-22860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fld id="{443F38E7-0B9B-8046-94C6-0E6D967FEBAC}" type="slidenum">
              <a:rPr lang="en-GB" sz="1200"/>
              <a:pPr/>
              <a:t>4</a:t>
            </a:fld>
            <a:endParaRPr lang="en-GB"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rPr>
              <a:t>Complaints /</a:t>
            </a:r>
            <a:r>
              <a:rPr lang="en-US" dirty="0" err="1" smtClean="0">
                <a:latin typeface="Calibri" charset="0"/>
              </a:rPr>
              <a:t>Datix</a:t>
            </a:r>
            <a:r>
              <a:rPr lang="en-US" dirty="0" smtClean="0">
                <a:latin typeface="Calibri" charset="0"/>
              </a:rPr>
              <a:t> analysis, managers noticed how useful Handy Approach notes were recorded </a:t>
            </a:r>
          </a:p>
          <a:p>
            <a:pPr>
              <a:defRPr/>
            </a:pPr>
            <a:endParaRPr lang="en-GB" b="1" dirty="0" smtClean="0"/>
          </a:p>
          <a:p>
            <a:pPr>
              <a:defRPr/>
            </a:pPr>
            <a:r>
              <a:rPr lang="en-GB" b="1" dirty="0" smtClean="0"/>
              <a:t>Design Question</a:t>
            </a:r>
            <a:endParaRPr lang="en-GB" dirty="0" smtClean="0"/>
          </a:p>
          <a:p>
            <a:pPr>
              <a:defRPr/>
            </a:pPr>
            <a:r>
              <a:rPr lang="en-GB" dirty="0" smtClean="0"/>
              <a:t>How can a person-centred integrated framework, called the HANDY APPROACH TO CARE, be taught in an organisation undergoing change where time to learn is limited by competing demands? </a:t>
            </a:r>
            <a:endParaRPr lang="en-US" dirty="0" smtClean="0"/>
          </a:p>
          <a:p>
            <a:endParaRPr lang="en-US" dirty="0"/>
          </a:p>
        </p:txBody>
      </p:sp>
      <p:sp>
        <p:nvSpPr>
          <p:cNvPr id="4" name="Slide Number Placeholder 3"/>
          <p:cNvSpPr>
            <a:spLocks noGrp="1"/>
          </p:cNvSpPr>
          <p:nvPr>
            <p:ph type="sldNum" sz="quarter" idx="10"/>
          </p:nvPr>
        </p:nvSpPr>
        <p:spPr/>
        <p:txBody>
          <a:bodyPr/>
          <a:lstStyle/>
          <a:p>
            <a:fld id="{891704F0-828B-914D-B2DF-B6061CD1C5EC}" type="slidenum">
              <a:rPr lang="en-US" smtClean="0"/>
              <a:t>6</a:t>
            </a:fld>
            <a:endParaRPr lang="en-US"/>
          </a:p>
        </p:txBody>
      </p:sp>
    </p:spTree>
    <p:extLst>
      <p:ext uri="{BB962C8B-B14F-4D97-AF65-F5344CB8AC3E}">
        <p14:creationId xmlns:p14="http://schemas.microsoft.com/office/powerpoint/2010/main" val="549727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All decisions</a:t>
            </a:r>
            <a:r>
              <a:rPr lang="en-US" baseline="0" dirty="0" smtClean="0"/>
              <a:t> about me with me</a:t>
            </a:r>
            <a:endParaRPr lang="en-US" dirty="0" smtClean="0"/>
          </a:p>
          <a:p>
            <a:r>
              <a:rPr lang="en-US" dirty="0" smtClean="0"/>
              <a:t>Test handover real time high need cohorts </a:t>
            </a:r>
          </a:p>
        </p:txBody>
      </p:sp>
      <p:sp>
        <p:nvSpPr>
          <p:cNvPr id="4" name="Slide Number Placeholder 3"/>
          <p:cNvSpPr>
            <a:spLocks noGrp="1"/>
          </p:cNvSpPr>
          <p:nvPr>
            <p:ph type="sldNum" sz="quarter" idx="10"/>
          </p:nvPr>
        </p:nvSpPr>
        <p:spPr/>
        <p:txBody>
          <a:bodyPr/>
          <a:lstStyle/>
          <a:p>
            <a:fld id="{891704F0-828B-914D-B2DF-B6061CD1C5EC}" type="slidenum">
              <a:rPr lang="en-US" smtClean="0"/>
              <a:t>7</a:t>
            </a:fld>
            <a:endParaRPr lang="en-US"/>
          </a:p>
        </p:txBody>
      </p:sp>
    </p:spTree>
    <p:extLst>
      <p:ext uri="{BB962C8B-B14F-4D97-AF65-F5344CB8AC3E}">
        <p14:creationId xmlns:p14="http://schemas.microsoft.com/office/powerpoint/2010/main" val="3929490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to finish with some wisdom from Spike Milligan</a:t>
            </a:r>
            <a:endParaRPr lang="en-US" dirty="0"/>
          </a:p>
        </p:txBody>
      </p:sp>
      <p:sp>
        <p:nvSpPr>
          <p:cNvPr id="4" name="Slide Number Placeholder 3"/>
          <p:cNvSpPr>
            <a:spLocks noGrp="1"/>
          </p:cNvSpPr>
          <p:nvPr>
            <p:ph type="sldNum" sz="quarter" idx="10"/>
          </p:nvPr>
        </p:nvSpPr>
        <p:spPr/>
        <p:txBody>
          <a:bodyPr/>
          <a:lstStyle/>
          <a:p>
            <a:fld id="{891704F0-828B-914D-B2DF-B6061CD1C5EC}" type="slidenum">
              <a:rPr lang="en-US" smtClean="0"/>
              <a:t>10</a:t>
            </a:fld>
            <a:endParaRPr lang="en-US"/>
          </a:p>
        </p:txBody>
      </p:sp>
    </p:spTree>
    <p:extLst>
      <p:ext uri="{BB962C8B-B14F-4D97-AF65-F5344CB8AC3E}">
        <p14:creationId xmlns:p14="http://schemas.microsoft.com/office/powerpoint/2010/main" val="979465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ACACA9DE-0A9C-6345-8D57-C00FDEB45ED4}" type="datetime1">
              <a:rPr lang="en-GB" smtClean="0"/>
              <a:t>06/07/18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EF6550-1EE2-CD4B-B325-379A5A5DE10D}" type="slidenum">
              <a:rPr lang="en-US" smtClean="0"/>
              <a:t>‹#›</a:t>
            </a:fld>
            <a:endParaRPr lang="en-US"/>
          </a:p>
        </p:txBody>
      </p:sp>
    </p:spTree>
    <p:extLst>
      <p:ext uri="{BB962C8B-B14F-4D97-AF65-F5344CB8AC3E}">
        <p14:creationId xmlns:p14="http://schemas.microsoft.com/office/powerpoint/2010/main" val="2930084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0EC4B05C-B7E3-DC45-BF54-67463575DCC3}" type="datetime1">
              <a:rPr lang="en-GB" smtClean="0"/>
              <a:t>06/07/18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EF6550-1EE2-CD4B-B325-379A5A5DE10D}" type="slidenum">
              <a:rPr lang="en-US" smtClean="0"/>
              <a:t>‹#›</a:t>
            </a:fld>
            <a:endParaRPr lang="en-US"/>
          </a:p>
        </p:txBody>
      </p:sp>
    </p:spTree>
    <p:extLst>
      <p:ext uri="{BB962C8B-B14F-4D97-AF65-F5344CB8AC3E}">
        <p14:creationId xmlns:p14="http://schemas.microsoft.com/office/powerpoint/2010/main" val="1453621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F28330CF-C153-7F4A-84CB-21DD7C33015A}" type="datetime1">
              <a:rPr lang="en-GB" smtClean="0"/>
              <a:t>06/07/18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EF6550-1EE2-CD4B-B325-379A5A5DE10D}" type="slidenum">
              <a:rPr lang="en-US" smtClean="0"/>
              <a:t>‹#›</a:t>
            </a:fld>
            <a:endParaRPr lang="en-US"/>
          </a:p>
        </p:txBody>
      </p:sp>
    </p:spTree>
    <p:extLst>
      <p:ext uri="{BB962C8B-B14F-4D97-AF65-F5344CB8AC3E}">
        <p14:creationId xmlns:p14="http://schemas.microsoft.com/office/powerpoint/2010/main" val="591829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14C968A1-08AD-DC43-BC0E-2FC7C147F71D}" type="datetime1">
              <a:rPr lang="en-GB" smtClean="0"/>
              <a:t>06/07/18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EF6550-1EE2-CD4B-B325-379A5A5DE10D}" type="slidenum">
              <a:rPr lang="en-US" smtClean="0"/>
              <a:t>‹#›</a:t>
            </a:fld>
            <a:endParaRPr lang="en-US"/>
          </a:p>
        </p:txBody>
      </p:sp>
    </p:spTree>
    <p:extLst>
      <p:ext uri="{BB962C8B-B14F-4D97-AF65-F5344CB8AC3E}">
        <p14:creationId xmlns:p14="http://schemas.microsoft.com/office/powerpoint/2010/main" val="3011471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C301B160-877B-D943-9D59-F374E1CB9BA5}" type="datetime1">
              <a:rPr lang="en-GB" smtClean="0"/>
              <a:t>06/07/18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EF6550-1EE2-CD4B-B325-379A5A5DE10D}" type="slidenum">
              <a:rPr lang="en-US" smtClean="0"/>
              <a:t>‹#›</a:t>
            </a:fld>
            <a:endParaRPr lang="en-US"/>
          </a:p>
        </p:txBody>
      </p:sp>
    </p:spTree>
    <p:extLst>
      <p:ext uri="{BB962C8B-B14F-4D97-AF65-F5344CB8AC3E}">
        <p14:creationId xmlns:p14="http://schemas.microsoft.com/office/powerpoint/2010/main" val="1995596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BB783620-6C63-EB4C-A556-30D78CC449E1}" type="datetime1">
              <a:rPr lang="en-GB" smtClean="0"/>
              <a:t>06/07/18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EF6550-1EE2-CD4B-B325-379A5A5DE10D}" type="slidenum">
              <a:rPr lang="en-US" smtClean="0"/>
              <a:t>‹#›</a:t>
            </a:fld>
            <a:endParaRPr lang="en-US"/>
          </a:p>
        </p:txBody>
      </p:sp>
    </p:spTree>
    <p:extLst>
      <p:ext uri="{BB962C8B-B14F-4D97-AF65-F5344CB8AC3E}">
        <p14:creationId xmlns:p14="http://schemas.microsoft.com/office/powerpoint/2010/main" val="2973486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98CD24-D3BC-5542-8AF6-CEEC42876A84}" type="datetime1">
              <a:rPr lang="en-GB" smtClean="0"/>
              <a:t>06/07/18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EF6550-1EE2-CD4B-B325-379A5A5DE10D}" type="slidenum">
              <a:rPr lang="en-US" smtClean="0"/>
              <a:t>‹#›</a:t>
            </a:fld>
            <a:endParaRPr lang="en-US"/>
          </a:p>
        </p:txBody>
      </p:sp>
    </p:spTree>
    <p:extLst>
      <p:ext uri="{BB962C8B-B14F-4D97-AF65-F5344CB8AC3E}">
        <p14:creationId xmlns:p14="http://schemas.microsoft.com/office/powerpoint/2010/main" val="3699900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795FA3F-D485-354D-AF68-43BECF0624AF}" type="datetime1">
              <a:rPr lang="en-GB" smtClean="0"/>
              <a:t>06/07/18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EF6550-1EE2-CD4B-B325-379A5A5DE10D}" type="slidenum">
              <a:rPr lang="en-US" smtClean="0"/>
              <a:t>‹#›</a:t>
            </a:fld>
            <a:endParaRPr lang="en-US"/>
          </a:p>
        </p:txBody>
      </p:sp>
    </p:spTree>
    <p:extLst>
      <p:ext uri="{BB962C8B-B14F-4D97-AF65-F5344CB8AC3E}">
        <p14:creationId xmlns:p14="http://schemas.microsoft.com/office/powerpoint/2010/main" val="2285918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834F406-3A70-744B-97E2-5BEC05447F29}" type="datetime1">
              <a:rPr lang="en-GB" smtClean="0"/>
              <a:t>06/07/18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EF6550-1EE2-CD4B-B325-379A5A5DE10D}" type="slidenum">
              <a:rPr lang="en-US" smtClean="0"/>
              <a:t>‹#›</a:t>
            </a:fld>
            <a:endParaRPr lang="en-US"/>
          </a:p>
        </p:txBody>
      </p:sp>
    </p:spTree>
    <p:extLst>
      <p:ext uri="{BB962C8B-B14F-4D97-AF65-F5344CB8AC3E}">
        <p14:creationId xmlns:p14="http://schemas.microsoft.com/office/powerpoint/2010/main" val="1833238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E0536A9-66CB-9D43-BEB8-1A93B3EA7EE9}" type="datetime1">
              <a:rPr lang="en-GB" smtClean="0"/>
              <a:t>06/07/18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EF6550-1EE2-CD4B-B325-379A5A5DE10D}" type="slidenum">
              <a:rPr lang="en-US" smtClean="0"/>
              <a:t>‹#›</a:t>
            </a:fld>
            <a:endParaRPr lang="en-US"/>
          </a:p>
        </p:txBody>
      </p:sp>
    </p:spTree>
    <p:extLst>
      <p:ext uri="{BB962C8B-B14F-4D97-AF65-F5344CB8AC3E}">
        <p14:creationId xmlns:p14="http://schemas.microsoft.com/office/powerpoint/2010/main" val="3729595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6563B0F-95B9-4B4A-9BEE-B4B5198E3D83}" type="datetime1">
              <a:rPr lang="en-GB" smtClean="0"/>
              <a:t>06/07/18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EF6550-1EE2-CD4B-B325-379A5A5DE10D}" type="slidenum">
              <a:rPr lang="en-US" smtClean="0"/>
              <a:t>‹#›</a:t>
            </a:fld>
            <a:endParaRPr lang="en-US"/>
          </a:p>
        </p:txBody>
      </p:sp>
    </p:spTree>
    <p:extLst>
      <p:ext uri="{BB962C8B-B14F-4D97-AF65-F5344CB8AC3E}">
        <p14:creationId xmlns:p14="http://schemas.microsoft.com/office/powerpoint/2010/main" val="237229358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DDBB11-8668-B74F-B2EF-74BD846D29AA}" type="datetime1">
              <a:rPr lang="en-GB" smtClean="0"/>
              <a:t>06/07/18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EF6550-1EE2-CD4B-B325-379A5A5DE10D}" type="slidenum">
              <a:rPr lang="en-US" smtClean="0"/>
              <a:t>‹#›</a:t>
            </a:fld>
            <a:endParaRPr lang="en-US"/>
          </a:p>
        </p:txBody>
      </p:sp>
    </p:spTree>
    <p:extLst>
      <p:ext uri="{BB962C8B-B14F-4D97-AF65-F5344CB8AC3E}">
        <p14:creationId xmlns:p14="http://schemas.microsoft.com/office/powerpoint/2010/main" val="1593706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LRISI@nhs.net" TargetMode="External"/><Relationship Id="rId3" Type="http://schemas.openxmlformats.org/officeDocument/2006/relationships/hyperlink" Target="http://www.whopaysthisdoctor.org/doctor/39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health.org.uk/publications/helping-measure-person-centred-car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hyperlink" Target="http://qir.bmj.com/content/6/1/u214461.w5681.full" TargetMode="External"/><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3.png"/><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7.png"/><Relationship Id="rId5" Type="http://schemas.openxmlformats.org/officeDocument/2006/relationships/oleObject" Target="../embeddings/oleObject1.bin"/><Relationship Id="rId6" Type="http://schemas.openxmlformats.org/officeDocument/2006/relationships/package" Target="../embeddings/Microsoft_Word_Document1.docx"/><Relationship Id="rId7" Type="http://schemas.openxmlformats.org/officeDocument/2006/relationships/image" Target="../media/image6.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hyperlink" Target="https://qi.elft.nhs.uk/collection/tower-hamlets-community-health-services/" TargetMode="External"/><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handyapproachtocare.com/" TargetMode="External"/><Relationship Id="rId4" Type="http://schemas.openxmlformats.org/officeDocument/2006/relationships/image" Target="../media/image10.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png"/><Relationship Id="rId7"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8500" y="784723"/>
            <a:ext cx="7808731" cy="1248604"/>
          </a:xfrm>
        </p:spPr>
        <p:txBody>
          <a:bodyPr>
            <a:normAutofit fontScale="90000"/>
          </a:bodyPr>
          <a:lstStyle/>
          <a:p>
            <a:r>
              <a:rPr lang="en-US" sz="6000" dirty="0" smtClean="0"/>
              <a:t/>
            </a:r>
            <a:br>
              <a:rPr lang="en-US" sz="6000" dirty="0" smtClean="0"/>
            </a:br>
            <a:r>
              <a:rPr lang="en-US" sz="6000" b="1" dirty="0" smtClean="0">
                <a:cs typeface="Cambria"/>
              </a:rPr>
              <a:t>A Handy Approach to Care</a:t>
            </a:r>
            <a:br>
              <a:rPr lang="en-US" sz="6000" b="1" dirty="0" smtClean="0">
                <a:cs typeface="Cambria"/>
              </a:rPr>
            </a:br>
            <a:r>
              <a:rPr lang="en-US" sz="4000" i="1" dirty="0" smtClean="0">
                <a:cs typeface="Cambria"/>
              </a:rPr>
              <a:t>Adapting constructively to loss </a:t>
            </a:r>
            <a:endParaRPr lang="en-US" sz="4000" i="1" dirty="0">
              <a:cs typeface="Cambria"/>
            </a:endParaRPr>
          </a:p>
        </p:txBody>
      </p:sp>
      <p:sp>
        <p:nvSpPr>
          <p:cNvPr id="3" name="Subtitle 2"/>
          <p:cNvSpPr>
            <a:spLocks noGrp="1"/>
          </p:cNvSpPr>
          <p:nvPr>
            <p:ph type="subTitle" idx="1"/>
          </p:nvPr>
        </p:nvSpPr>
        <p:spPr>
          <a:xfrm>
            <a:off x="1276349" y="2867457"/>
            <a:ext cx="7089775" cy="2485594"/>
          </a:xfrm>
        </p:spPr>
        <p:txBody>
          <a:bodyPr>
            <a:normAutofit fontScale="32500" lnSpcReduction="20000"/>
          </a:bodyPr>
          <a:lstStyle/>
          <a:p>
            <a:endParaRPr lang="en-US" sz="6300" dirty="0" smtClean="0">
              <a:solidFill>
                <a:schemeClr val="tx1"/>
              </a:solidFill>
              <a:latin typeface="+mj-lt"/>
              <a:cs typeface="Cambria"/>
            </a:endParaRPr>
          </a:p>
          <a:p>
            <a:r>
              <a:rPr lang="en-US" sz="6300" b="1" dirty="0" err="1" smtClean="0">
                <a:solidFill>
                  <a:schemeClr val="tx1"/>
                </a:solidFill>
                <a:latin typeface="+mj-lt"/>
                <a:cs typeface="Cambria"/>
              </a:rPr>
              <a:t>Dr</a:t>
            </a:r>
            <a:r>
              <a:rPr lang="en-US" sz="6300" b="1" dirty="0" smtClean="0">
                <a:solidFill>
                  <a:schemeClr val="tx1"/>
                </a:solidFill>
                <a:latin typeface="+mj-lt"/>
                <a:cs typeface="Cambria"/>
              </a:rPr>
              <a:t> </a:t>
            </a:r>
            <a:r>
              <a:rPr lang="en-US" sz="6300" b="1" dirty="0" err="1">
                <a:solidFill>
                  <a:schemeClr val="tx1"/>
                </a:solidFill>
                <a:latin typeface="+mj-lt"/>
                <a:cs typeface="Cambria"/>
              </a:rPr>
              <a:t>Liliana</a:t>
            </a:r>
            <a:r>
              <a:rPr lang="en-US" sz="6300" b="1" dirty="0">
                <a:solidFill>
                  <a:schemeClr val="tx1"/>
                </a:solidFill>
                <a:latin typeface="+mj-lt"/>
                <a:cs typeface="Cambria"/>
              </a:rPr>
              <a:t> </a:t>
            </a:r>
            <a:r>
              <a:rPr lang="en-US" sz="6300" b="1" dirty="0" err="1">
                <a:solidFill>
                  <a:schemeClr val="tx1"/>
                </a:solidFill>
                <a:latin typeface="+mj-lt"/>
                <a:cs typeface="Cambria"/>
              </a:rPr>
              <a:t>Risi</a:t>
            </a:r>
            <a:r>
              <a:rPr lang="en-US" sz="6300" b="1" dirty="0">
                <a:solidFill>
                  <a:schemeClr val="tx1"/>
                </a:solidFill>
                <a:latin typeface="+mj-lt"/>
                <a:cs typeface="Cambria"/>
              </a:rPr>
              <a:t>  </a:t>
            </a:r>
            <a:endParaRPr lang="en-US" sz="6300" b="1" dirty="0" smtClean="0">
              <a:solidFill>
                <a:schemeClr val="tx1"/>
              </a:solidFill>
              <a:latin typeface="+mj-lt"/>
              <a:cs typeface="Cambria"/>
            </a:endParaRPr>
          </a:p>
          <a:p>
            <a:endParaRPr lang="en-US" b="1" dirty="0" smtClean="0">
              <a:solidFill>
                <a:schemeClr val="tx1"/>
              </a:solidFill>
              <a:latin typeface="+mj-lt"/>
              <a:cs typeface="Cambria"/>
            </a:endParaRPr>
          </a:p>
          <a:p>
            <a:r>
              <a:rPr lang="en-US" sz="5100" dirty="0" smtClean="0">
                <a:solidFill>
                  <a:schemeClr val="tx1"/>
                </a:solidFill>
                <a:latin typeface="+mj-lt"/>
                <a:cs typeface="Cambria"/>
              </a:rPr>
              <a:t>GP Clinical Lead Medicines </a:t>
            </a:r>
            <a:r>
              <a:rPr lang="en-US" sz="5100" dirty="0" err="1" smtClean="0">
                <a:solidFill>
                  <a:schemeClr val="tx1"/>
                </a:solidFill>
                <a:latin typeface="+mj-lt"/>
                <a:cs typeface="Cambria"/>
              </a:rPr>
              <a:t>Optimisation</a:t>
            </a:r>
            <a:r>
              <a:rPr lang="en-US" sz="5100" dirty="0" smtClean="0">
                <a:solidFill>
                  <a:schemeClr val="tx1"/>
                </a:solidFill>
                <a:latin typeface="+mj-lt"/>
                <a:cs typeface="Cambria"/>
              </a:rPr>
              <a:t> </a:t>
            </a:r>
          </a:p>
          <a:p>
            <a:r>
              <a:rPr lang="en-US" sz="5100" dirty="0" smtClean="0">
                <a:solidFill>
                  <a:schemeClr val="tx1"/>
                </a:solidFill>
                <a:latin typeface="+mj-lt"/>
                <a:cs typeface="Cambria"/>
              </a:rPr>
              <a:t>Tower Hamlets CCG</a:t>
            </a:r>
          </a:p>
          <a:p>
            <a:r>
              <a:rPr lang="en-US" sz="5100" dirty="0" err="1" smtClean="0">
                <a:solidFill>
                  <a:schemeClr val="tx1"/>
                </a:solidFill>
                <a:latin typeface="+mj-lt"/>
                <a:cs typeface="Cambria"/>
              </a:rPr>
              <a:t>Barts</a:t>
            </a:r>
            <a:r>
              <a:rPr lang="en-US" sz="5100" dirty="0" smtClean="0">
                <a:solidFill>
                  <a:schemeClr val="tx1"/>
                </a:solidFill>
                <a:latin typeface="+mj-lt"/>
                <a:cs typeface="Cambria"/>
              </a:rPr>
              <a:t> Health</a:t>
            </a:r>
          </a:p>
          <a:p>
            <a:r>
              <a:rPr lang="en-US" sz="5100" dirty="0" smtClean="0">
                <a:solidFill>
                  <a:schemeClr val="tx1"/>
                </a:solidFill>
                <a:latin typeface="+mj-lt"/>
                <a:cs typeface="Cambria"/>
              </a:rPr>
              <a:t>12 June 2018 </a:t>
            </a:r>
          </a:p>
          <a:p>
            <a:endParaRPr lang="en-US" sz="5100" dirty="0" smtClean="0">
              <a:solidFill>
                <a:schemeClr val="tx1"/>
              </a:solidFill>
              <a:latin typeface="+mj-lt"/>
              <a:cs typeface="Cambria"/>
            </a:endParaRPr>
          </a:p>
          <a:p>
            <a:r>
              <a:rPr lang="en-US" sz="5100" dirty="0" smtClean="0">
                <a:solidFill>
                  <a:schemeClr val="tx1"/>
                </a:solidFill>
                <a:latin typeface="+mj-lt"/>
                <a:cs typeface="Cambria"/>
                <a:hlinkClick r:id="rId2"/>
              </a:rPr>
              <a:t>LRISI@</a:t>
            </a:r>
            <a:r>
              <a:rPr lang="en-US" sz="5100" dirty="0" smtClean="0">
                <a:solidFill>
                  <a:schemeClr val="tx1"/>
                </a:solidFill>
                <a:latin typeface="+mj-lt"/>
                <a:cs typeface="Cambria"/>
                <a:hlinkClick r:id="rId2"/>
              </a:rPr>
              <a:t>nhs.net</a:t>
            </a:r>
            <a:endParaRPr lang="en-US" sz="5100" dirty="0" smtClean="0">
              <a:solidFill>
                <a:schemeClr val="tx1"/>
              </a:solidFill>
              <a:latin typeface="+mj-lt"/>
              <a:cs typeface="Cambria"/>
            </a:endParaRPr>
          </a:p>
          <a:p>
            <a:endParaRPr lang="en-US" sz="5100" dirty="0">
              <a:solidFill>
                <a:schemeClr val="tx1"/>
              </a:solidFill>
              <a:latin typeface="+mj-lt"/>
              <a:cs typeface="Cambria"/>
            </a:endParaRPr>
          </a:p>
          <a:p>
            <a:endParaRPr lang="en-US" dirty="0"/>
          </a:p>
        </p:txBody>
      </p:sp>
      <p:sp>
        <p:nvSpPr>
          <p:cNvPr id="4" name="TextBox 3"/>
          <p:cNvSpPr txBox="1"/>
          <p:nvPr/>
        </p:nvSpPr>
        <p:spPr>
          <a:xfrm>
            <a:off x="1276349" y="6021659"/>
            <a:ext cx="5961015" cy="923330"/>
          </a:xfrm>
          <a:prstGeom prst="rect">
            <a:avLst/>
          </a:prstGeom>
          <a:noFill/>
        </p:spPr>
        <p:txBody>
          <a:bodyPr wrap="square" rtlCol="0">
            <a:spAutoFit/>
          </a:bodyPr>
          <a:lstStyle/>
          <a:p>
            <a:r>
              <a:rPr lang="en-US" dirty="0" smtClean="0"/>
              <a:t>Declaration – no conflicts of interest financial or religious</a:t>
            </a:r>
          </a:p>
          <a:p>
            <a:r>
              <a:rPr lang="en-US" dirty="0"/>
              <a:t> </a:t>
            </a:r>
            <a:r>
              <a:rPr lang="en-US" sz="1200" dirty="0">
                <a:hlinkClick r:id="rId3"/>
              </a:rPr>
              <a:t>http://www.whopaysthisdoctor.org/doctor/</a:t>
            </a:r>
            <a:r>
              <a:rPr lang="en-US" sz="1200" dirty="0" smtClean="0">
                <a:hlinkClick r:id="rId3"/>
              </a:rPr>
              <a:t>390</a:t>
            </a:r>
            <a:endParaRPr lang="en-US" sz="1200" dirty="0" smtClean="0"/>
          </a:p>
          <a:p>
            <a:endParaRPr lang="en-US" dirty="0"/>
          </a:p>
        </p:txBody>
      </p:sp>
    </p:spTree>
    <p:extLst>
      <p:ext uri="{BB962C8B-B14F-4D97-AF65-F5344CB8AC3E}">
        <p14:creationId xmlns:p14="http://schemas.microsoft.com/office/powerpoint/2010/main" val="250014689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8-14 at 16.50.5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100" y="853638"/>
            <a:ext cx="4037116" cy="3329461"/>
          </a:xfrm>
          <a:prstGeom prst="rect">
            <a:avLst/>
          </a:prstGeom>
        </p:spPr>
      </p:pic>
      <p:sp>
        <p:nvSpPr>
          <p:cNvPr id="6" name="Rectangle 5"/>
          <p:cNvSpPr/>
          <p:nvPr/>
        </p:nvSpPr>
        <p:spPr>
          <a:xfrm>
            <a:off x="5349875" y="5362773"/>
            <a:ext cx="2714625" cy="830997"/>
          </a:xfrm>
          <a:prstGeom prst="rect">
            <a:avLst/>
          </a:prstGeom>
        </p:spPr>
        <p:txBody>
          <a:bodyPr wrap="square">
            <a:spAutoFit/>
          </a:bodyPr>
          <a:lstStyle/>
          <a:p>
            <a:pPr algn="ctr"/>
            <a:r>
              <a:rPr lang="en-GB" sz="1600" i="1" dirty="0" smtClean="0">
                <a:solidFill>
                  <a:schemeClr val="bg1"/>
                </a:solidFill>
              </a:rPr>
              <a:t>‘I </a:t>
            </a:r>
            <a:r>
              <a:rPr lang="en-GB" sz="1600" i="1" dirty="0">
                <a:solidFill>
                  <a:schemeClr val="bg1"/>
                </a:solidFill>
              </a:rPr>
              <a:t>told you I was </a:t>
            </a:r>
            <a:r>
              <a:rPr lang="en-GB" sz="1600" i="1" dirty="0" smtClean="0">
                <a:solidFill>
                  <a:schemeClr val="bg1"/>
                </a:solidFill>
              </a:rPr>
              <a:t>ill’</a:t>
            </a:r>
          </a:p>
          <a:p>
            <a:pPr algn="ctr"/>
            <a:r>
              <a:rPr lang="en-GB" sz="1600" dirty="0" smtClean="0">
                <a:solidFill>
                  <a:schemeClr val="bg1"/>
                </a:solidFill>
              </a:rPr>
              <a:t> </a:t>
            </a:r>
            <a:endParaRPr lang="en-GB" sz="1600" dirty="0">
              <a:solidFill>
                <a:schemeClr val="bg1"/>
              </a:solidFill>
            </a:endParaRPr>
          </a:p>
          <a:p>
            <a:pPr algn="ctr"/>
            <a:r>
              <a:rPr lang="en-GB" sz="1600" dirty="0" smtClean="0">
                <a:solidFill>
                  <a:schemeClr val="bg1"/>
                </a:solidFill>
              </a:rPr>
              <a:t>SPIKE MILLIGAN</a:t>
            </a:r>
            <a:endParaRPr lang="en-GB" sz="1600" dirty="0">
              <a:solidFill>
                <a:schemeClr val="bg1"/>
              </a:solidFill>
            </a:endParaRPr>
          </a:p>
        </p:txBody>
      </p:sp>
      <p:sp>
        <p:nvSpPr>
          <p:cNvPr id="7" name="TextBox 6"/>
          <p:cNvSpPr txBox="1"/>
          <p:nvPr/>
        </p:nvSpPr>
        <p:spPr>
          <a:xfrm>
            <a:off x="408101" y="3597870"/>
            <a:ext cx="3822690" cy="461665"/>
          </a:xfrm>
          <a:prstGeom prst="rect">
            <a:avLst/>
          </a:prstGeom>
          <a:noFill/>
        </p:spPr>
        <p:txBody>
          <a:bodyPr wrap="square" rtlCol="0">
            <a:spAutoFit/>
          </a:bodyPr>
          <a:lstStyle/>
          <a:p>
            <a:r>
              <a:rPr lang="en-US" sz="1200" dirty="0">
                <a:solidFill>
                  <a:srgbClr val="FFFFFF"/>
                </a:solidFill>
              </a:rPr>
              <a:t>POET </a:t>
            </a:r>
            <a:r>
              <a:rPr lang="en-US" sz="1200" dirty="0" smtClean="0">
                <a:solidFill>
                  <a:srgbClr val="FFFFFF"/>
                </a:solidFill>
              </a:rPr>
              <a:t>- </a:t>
            </a:r>
            <a:r>
              <a:rPr lang="en-US" sz="1200" dirty="0">
                <a:solidFill>
                  <a:srgbClr val="FFFFFF"/>
                </a:solidFill>
              </a:rPr>
              <a:t>RS THOMAS at his home on </a:t>
            </a:r>
            <a:r>
              <a:rPr lang="en-US" sz="1200" dirty="0" smtClean="0">
                <a:solidFill>
                  <a:srgbClr val="FFFFFF"/>
                </a:solidFill>
              </a:rPr>
              <a:t>the LLYN PENINSULA </a:t>
            </a:r>
            <a:r>
              <a:rPr lang="en-US" sz="1200" dirty="0">
                <a:solidFill>
                  <a:srgbClr val="FFFFFF"/>
                </a:solidFill>
              </a:rPr>
              <a:t>September </a:t>
            </a:r>
            <a:r>
              <a:rPr lang="en-US" sz="1200" dirty="0" smtClean="0">
                <a:solidFill>
                  <a:srgbClr val="FFFFFF"/>
                </a:solidFill>
              </a:rPr>
              <a:t>1997 (</a:t>
            </a:r>
            <a:r>
              <a:rPr lang="en-GB" sz="1200" dirty="0" smtClean="0">
                <a:solidFill>
                  <a:schemeClr val="bg1"/>
                </a:solidFill>
              </a:rPr>
              <a:t>1)</a:t>
            </a:r>
            <a:endParaRPr lang="en-GB" sz="1200" dirty="0">
              <a:solidFill>
                <a:schemeClr val="bg1"/>
              </a:solidFill>
            </a:endParaRPr>
          </a:p>
        </p:txBody>
      </p:sp>
      <p:sp>
        <p:nvSpPr>
          <p:cNvPr id="8" name="Rectangle 7"/>
          <p:cNvSpPr/>
          <p:nvPr/>
        </p:nvSpPr>
        <p:spPr>
          <a:xfrm>
            <a:off x="232142" y="4390154"/>
            <a:ext cx="8212914" cy="2308324"/>
          </a:xfrm>
          <a:prstGeom prst="rect">
            <a:avLst/>
          </a:prstGeom>
        </p:spPr>
        <p:txBody>
          <a:bodyPr wrap="square">
            <a:spAutoFit/>
          </a:bodyPr>
          <a:lstStyle/>
          <a:p>
            <a:pPr marL="171450" indent="-171450">
              <a:buFont typeface="Arial"/>
              <a:buChar char="•"/>
            </a:pPr>
            <a:r>
              <a:rPr lang="en-GB" sz="1600" b="1" dirty="0"/>
              <a:t>Living well at the End of Life. Adapting Health Care to serious chronic illness in old Age. </a:t>
            </a:r>
            <a:r>
              <a:rPr lang="en-GB" sz="1600" b="1" dirty="0" smtClean="0"/>
              <a:t>  </a:t>
            </a:r>
            <a:r>
              <a:rPr lang="en-GB" sz="1600" dirty="0" smtClean="0"/>
              <a:t>(RAND 2003) </a:t>
            </a:r>
          </a:p>
          <a:p>
            <a:pPr marL="171450" indent="-171450">
              <a:buFont typeface="Arial"/>
              <a:buChar char="•"/>
            </a:pPr>
            <a:r>
              <a:rPr lang="en-US" sz="1600" b="1" dirty="0" smtClean="0"/>
              <a:t>The </a:t>
            </a:r>
            <a:r>
              <a:rPr lang="en-US" sz="1600" b="1" dirty="0"/>
              <a:t>End of the Disease Era </a:t>
            </a:r>
            <a:r>
              <a:rPr lang="en-US" sz="1600" dirty="0" smtClean="0"/>
              <a:t>(Am J Med 2004)</a:t>
            </a:r>
            <a:endParaRPr lang="en-US" sz="1600" dirty="0"/>
          </a:p>
          <a:p>
            <a:pPr marL="171450" indent="-171450">
              <a:buFont typeface="Arial"/>
              <a:buChar char="•"/>
            </a:pPr>
            <a:r>
              <a:rPr lang="en-US" sz="1600" b="1" dirty="0" smtClean="0"/>
              <a:t>Medical </a:t>
            </a:r>
            <a:r>
              <a:rPr lang="en-US" sz="1600" b="1" dirty="0"/>
              <a:t>care for the final years of life: "When you're 83, it's not going to be </a:t>
            </a:r>
            <a:r>
              <a:rPr lang="en-US" sz="1600" b="1" dirty="0" smtClean="0"/>
              <a:t>20 years”  </a:t>
            </a:r>
            <a:r>
              <a:rPr lang="en-US" sz="1600" dirty="0" smtClean="0"/>
              <a:t>(JAMA 2009)</a:t>
            </a:r>
          </a:p>
          <a:p>
            <a:pPr marL="171450" indent="-171450">
              <a:buFont typeface="Arial"/>
              <a:buChar char="•"/>
            </a:pPr>
            <a:r>
              <a:rPr lang="en-GB" sz="1600" b="1" dirty="0"/>
              <a:t>Epidemiology of </a:t>
            </a:r>
            <a:r>
              <a:rPr lang="en-GB" sz="1600" b="1" dirty="0" err="1"/>
              <a:t>multimorbidity</a:t>
            </a:r>
            <a:r>
              <a:rPr lang="en-GB" sz="1600" b="1" dirty="0"/>
              <a:t> and implications for health care, research, and medical </a:t>
            </a:r>
            <a:r>
              <a:rPr lang="en-GB" sz="1600" b="1" smtClean="0"/>
              <a:t>education </a:t>
            </a:r>
            <a:r>
              <a:rPr lang="en-GB" sz="1600" smtClean="0"/>
              <a:t>(Lancet </a:t>
            </a:r>
            <a:r>
              <a:rPr lang="en-GB" sz="1600" dirty="0" smtClean="0"/>
              <a:t>2012)</a:t>
            </a:r>
            <a:endParaRPr lang="en-GB" sz="1600" dirty="0"/>
          </a:p>
          <a:p>
            <a:pPr marL="171450" indent="-171450">
              <a:buFont typeface="Arial"/>
              <a:buChar char="•"/>
            </a:pPr>
            <a:endParaRPr lang="en-US" sz="1600" dirty="0" smtClean="0"/>
          </a:p>
          <a:p>
            <a:endParaRPr lang="en-US" sz="1600" dirty="0" smtClean="0"/>
          </a:p>
        </p:txBody>
      </p:sp>
      <p:sp>
        <p:nvSpPr>
          <p:cNvPr id="9" name="TextBox 8"/>
          <p:cNvSpPr txBox="1"/>
          <p:nvPr/>
        </p:nvSpPr>
        <p:spPr>
          <a:xfrm>
            <a:off x="4825772" y="853638"/>
            <a:ext cx="3619284" cy="1569660"/>
          </a:xfrm>
          <a:prstGeom prst="rect">
            <a:avLst/>
          </a:prstGeom>
          <a:noFill/>
        </p:spPr>
        <p:txBody>
          <a:bodyPr wrap="square" rtlCol="0">
            <a:spAutoFit/>
          </a:bodyPr>
          <a:lstStyle/>
          <a:p>
            <a:r>
              <a:rPr lang="en-US" sz="3200" dirty="0" smtClean="0"/>
              <a:t>Frail person? </a:t>
            </a:r>
          </a:p>
          <a:p>
            <a:r>
              <a:rPr lang="en-US" sz="3200" dirty="0" smtClean="0"/>
              <a:t>Frail community? </a:t>
            </a:r>
          </a:p>
          <a:p>
            <a:r>
              <a:rPr lang="en-US" sz="3200" dirty="0" smtClean="0"/>
              <a:t>Frail system? </a:t>
            </a:r>
            <a:endParaRPr lang="en-US" sz="3200" dirty="0"/>
          </a:p>
        </p:txBody>
      </p:sp>
      <p:sp>
        <p:nvSpPr>
          <p:cNvPr id="2" name="TextBox 1"/>
          <p:cNvSpPr txBox="1"/>
          <p:nvPr/>
        </p:nvSpPr>
        <p:spPr>
          <a:xfrm>
            <a:off x="928567" y="31852"/>
            <a:ext cx="6962295" cy="646331"/>
          </a:xfrm>
          <a:prstGeom prst="rect">
            <a:avLst/>
          </a:prstGeom>
          <a:noFill/>
        </p:spPr>
        <p:txBody>
          <a:bodyPr wrap="square" rtlCol="0">
            <a:spAutoFit/>
          </a:bodyPr>
          <a:lstStyle/>
          <a:p>
            <a:pPr algn="ctr"/>
            <a:r>
              <a:rPr lang="en-US" sz="3600" b="1" dirty="0" smtClean="0"/>
              <a:t>Subjective – Objective </a:t>
            </a:r>
            <a:endParaRPr lang="en-US" sz="3600" b="1" dirty="0"/>
          </a:p>
        </p:txBody>
      </p:sp>
      <p:sp>
        <p:nvSpPr>
          <p:cNvPr id="5" name="Rectangle 4"/>
          <p:cNvSpPr/>
          <p:nvPr/>
        </p:nvSpPr>
        <p:spPr>
          <a:xfrm>
            <a:off x="232142" y="6572266"/>
            <a:ext cx="2023110" cy="215444"/>
          </a:xfrm>
          <a:prstGeom prst="rect">
            <a:avLst/>
          </a:prstGeom>
        </p:spPr>
        <p:txBody>
          <a:bodyPr wrap="none">
            <a:spAutoFit/>
          </a:bodyPr>
          <a:lstStyle/>
          <a:p>
            <a:r>
              <a:rPr lang="en-GB" sz="800" dirty="0" smtClean="0"/>
              <a:t>(1) https</a:t>
            </a:r>
            <a:r>
              <a:rPr lang="en-GB" sz="800" dirty="0"/>
              <a:t>://</a:t>
            </a:r>
            <a:r>
              <a:rPr lang="en-GB" sz="800" dirty="0" err="1"/>
              <a:t>howardbarlow.photoshelter.com</a:t>
            </a:r>
            <a:endParaRPr lang="en-GB" sz="800" dirty="0"/>
          </a:p>
        </p:txBody>
      </p:sp>
    </p:spTree>
    <p:extLst>
      <p:ext uri="{BB962C8B-B14F-4D97-AF65-F5344CB8AC3E}">
        <p14:creationId xmlns:p14="http://schemas.microsoft.com/office/powerpoint/2010/main" val="114770659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‘person </a:t>
            </a:r>
            <a:r>
              <a:rPr lang="en-US" dirty="0" err="1"/>
              <a:t>centred</a:t>
            </a:r>
            <a:r>
              <a:rPr lang="en-US" dirty="0"/>
              <a:t>’ care</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r>
              <a:rPr lang="en-US" dirty="0"/>
              <a:t>Many definitions – and </a:t>
            </a:r>
            <a:r>
              <a:rPr lang="en-US" dirty="0" smtClean="0"/>
              <a:t>patients </a:t>
            </a:r>
            <a:r>
              <a:rPr lang="en-US" dirty="0"/>
              <a:t>generally not involved in defining what it </a:t>
            </a:r>
            <a:r>
              <a:rPr lang="en-US" dirty="0" smtClean="0"/>
              <a:t>means </a:t>
            </a:r>
            <a:r>
              <a:rPr lang="en-US" sz="900" dirty="0" smtClean="0">
                <a:hlinkClick r:id="rId2"/>
              </a:rPr>
              <a:t>http</a:t>
            </a:r>
            <a:r>
              <a:rPr lang="en-US" sz="900" dirty="0">
                <a:hlinkClick r:id="rId2"/>
              </a:rPr>
              <a:t>://www.health.org.uk/publications/helping-measure-person-centred-care</a:t>
            </a:r>
            <a:r>
              <a:rPr lang="en-US" sz="900" dirty="0" smtClean="0">
                <a:hlinkClick r:id="rId2"/>
              </a:rPr>
              <a:t>/</a:t>
            </a:r>
            <a:endParaRPr lang="en-US" sz="900" dirty="0" smtClean="0"/>
          </a:p>
          <a:p>
            <a:r>
              <a:rPr lang="en-US" dirty="0" smtClean="0"/>
              <a:t>‘</a:t>
            </a:r>
            <a:r>
              <a:rPr lang="en-US" dirty="0"/>
              <a:t>Personhood’ </a:t>
            </a:r>
            <a:r>
              <a:rPr lang="en-US" dirty="0" smtClean="0"/>
              <a:t>(</a:t>
            </a:r>
            <a:r>
              <a:rPr lang="en-US" dirty="0" err="1" smtClean="0"/>
              <a:t>Kitwood</a:t>
            </a:r>
            <a:r>
              <a:rPr lang="en-US" dirty="0" smtClean="0"/>
              <a:t>) -  Pioneer in the field of dementia care: ‘rights</a:t>
            </a:r>
            <a:r>
              <a:rPr lang="en-US" dirty="0"/>
              <a:t>-</a:t>
            </a:r>
            <a:r>
              <a:rPr lang="en-US" dirty="0" smtClean="0"/>
              <a:t>based’ approach </a:t>
            </a:r>
          </a:p>
          <a:p>
            <a:pPr marL="400050" lvl="1" indent="0">
              <a:buNone/>
            </a:pPr>
            <a:r>
              <a:rPr lang="en-US" sz="1300" dirty="0" smtClean="0">
                <a:solidFill>
                  <a:srgbClr val="0000FF"/>
                </a:solidFill>
              </a:rPr>
              <a:t>(</a:t>
            </a:r>
            <a:r>
              <a:rPr lang="en-US" sz="1300" dirty="0">
                <a:solidFill>
                  <a:srgbClr val="0000FF"/>
                </a:solidFill>
              </a:rPr>
              <a:t>Dementia Reconsidered 1997) </a:t>
            </a:r>
            <a:endParaRPr lang="en-US" dirty="0">
              <a:solidFill>
                <a:srgbClr val="0000FF"/>
              </a:solidFill>
            </a:endParaRPr>
          </a:p>
          <a:p>
            <a:r>
              <a:rPr lang="en-US" dirty="0" smtClean="0"/>
              <a:t>‘Personhood’ transcendent</a:t>
            </a:r>
            <a:r>
              <a:rPr lang="en-US" dirty="0"/>
              <a:t>, sacred, and unique; and that it accords people </a:t>
            </a:r>
            <a:r>
              <a:rPr lang="en-US" dirty="0" smtClean="0"/>
              <a:t>(who </a:t>
            </a:r>
            <a:r>
              <a:rPr lang="en-US" dirty="0"/>
              <a:t>have </a:t>
            </a:r>
            <a:r>
              <a:rPr lang="en-US" dirty="0" smtClean="0"/>
              <a:t>dementia) </a:t>
            </a:r>
            <a:r>
              <a:rPr lang="en-US" dirty="0"/>
              <a:t>with an ethical status </a:t>
            </a:r>
            <a:r>
              <a:rPr lang="en-US" dirty="0" smtClean="0"/>
              <a:t>to be treated ‘with </a:t>
            </a:r>
            <a:r>
              <a:rPr lang="en-US" dirty="0"/>
              <a:t>deep </a:t>
            </a:r>
            <a:r>
              <a:rPr lang="en-US" dirty="0" smtClean="0"/>
              <a:t>respect’</a:t>
            </a:r>
          </a:p>
          <a:p>
            <a:endParaRPr lang="en-US" dirty="0" smtClean="0"/>
          </a:p>
          <a:p>
            <a:pPr marL="0" indent="0">
              <a:buNone/>
            </a:pPr>
            <a:endParaRPr lang="en-US" dirty="0"/>
          </a:p>
        </p:txBody>
      </p:sp>
    </p:spTree>
    <p:extLst>
      <p:ext uri="{BB962C8B-B14F-4D97-AF65-F5344CB8AC3E}">
        <p14:creationId xmlns:p14="http://schemas.microsoft.com/office/powerpoint/2010/main" val="109353155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063" y="379413"/>
            <a:ext cx="8626475" cy="59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TextBox 3"/>
          <p:cNvSpPr txBox="1">
            <a:spLocks noChangeArrowheads="1"/>
          </p:cNvSpPr>
          <p:nvPr/>
        </p:nvSpPr>
        <p:spPr bwMode="auto">
          <a:xfrm>
            <a:off x="1570038" y="558800"/>
            <a:ext cx="19859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MS PGothic" charset="0"/>
                <a:cs typeface="MS PGothic" charset="0"/>
              </a:defRPr>
            </a:lvl1pPr>
            <a:lvl2pPr marL="742950" indent="-285750">
              <a:defRPr sz="2400">
                <a:solidFill>
                  <a:schemeClr val="tx1"/>
                </a:solidFill>
                <a:latin typeface="Times New Roman" charset="0"/>
                <a:ea typeface="MS PGothic" charset="0"/>
                <a:cs typeface="MS PGothic" charset="0"/>
              </a:defRPr>
            </a:lvl2pPr>
            <a:lvl3pPr marL="1143000" indent="-228600">
              <a:defRPr sz="2400">
                <a:solidFill>
                  <a:schemeClr val="tx1"/>
                </a:solidFill>
                <a:latin typeface="Times New Roman" charset="0"/>
                <a:ea typeface="MS PGothic" charset="0"/>
                <a:cs typeface="MS PGothic" charset="0"/>
              </a:defRPr>
            </a:lvl3pPr>
            <a:lvl4pPr marL="1600200" indent="-228600">
              <a:defRPr sz="2400">
                <a:solidFill>
                  <a:schemeClr val="tx1"/>
                </a:solidFill>
                <a:latin typeface="Times New Roman" charset="0"/>
                <a:ea typeface="MS PGothic" charset="0"/>
                <a:cs typeface="MS PGothic" charset="0"/>
              </a:defRPr>
            </a:lvl4pPr>
            <a:lvl5pPr marL="2057400" indent="-22860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r>
              <a:rPr lang="en-US" sz="1000"/>
              <a:t>KEY</a:t>
            </a:r>
          </a:p>
          <a:p>
            <a:r>
              <a:rPr lang="en-US" sz="1000">
                <a:solidFill>
                  <a:srgbClr val="3366FF"/>
                </a:solidFill>
              </a:rPr>
              <a:t>CS = Clinical Supervision</a:t>
            </a:r>
          </a:p>
          <a:p>
            <a:r>
              <a:rPr lang="en-US" sz="1000">
                <a:solidFill>
                  <a:srgbClr val="008000"/>
                </a:solidFill>
              </a:rPr>
              <a:t>FT= Flash Teaching</a:t>
            </a:r>
          </a:p>
          <a:p>
            <a:r>
              <a:rPr lang="en-US" sz="1000">
                <a:solidFill>
                  <a:srgbClr val="FF0000"/>
                </a:solidFill>
              </a:rPr>
              <a:t>HA =Handy Approach</a:t>
            </a:r>
          </a:p>
          <a:p>
            <a:r>
              <a:rPr lang="en-US" sz="1000"/>
              <a:t>Phase 4 TC= Team Consolidation</a:t>
            </a:r>
          </a:p>
          <a:p>
            <a:r>
              <a:rPr lang="en-US" sz="1000">
                <a:solidFill>
                  <a:srgbClr val="660066"/>
                </a:solidFill>
              </a:rPr>
              <a:t>Phase 5 TS=Team Stability </a:t>
            </a:r>
          </a:p>
        </p:txBody>
      </p:sp>
      <p:sp>
        <p:nvSpPr>
          <p:cNvPr id="22531" name="TextBox 4"/>
          <p:cNvSpPr txBox="1">
            <a:spLocks noChangeArrowheads="1"/>
          </p:cNvSpPr>
          <p:nvPr/>
        </p:nvSpPr>
        <p:spPr bwMode="auto">
          <a:xfrm>
            <a:off x="5516563" y="2139950"/>
            <a:ext cx="642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MS PGothic" charset="0"/>
                <a:cs typeface="MS PGothic" charset="0"/>
              </a:defRPr>
            </a:lvl1pPr>
            <a:lvl2pPr marL="742950" indent="-285750">
              <a:defRPr sz="2400">
                <a:solidFill>
                  <a:schemeClr val="tx1"/>
                </a:solidFill>
                <a:latin typeface="Times New Roman" charset="0"/>
                <a:ea typeface="MS PGothic" charset="0"/>
                <a:cs typeface="MS PGothic" charset="0"/>
              </a:defRPr>
            </a:lvl2pPr>
            <a:lvl3pPr marL="1143000" indent="-228600">
              <a:defRPr sz="2400">
                <a:solidFill>
                  <a:schemeClr val="tx1"/>
                </a:solidFill>
                <a:latin typeface="Times New Roman" charset="0"/>
                <a:ea typeface="MS PGothic" charset="0"/>
                <a:cs typeface="MS PGothic" charset="0"/>
              </a:defRPr>
            </a:lvl3pPr>
            <a:lvl4pPr marL="1600200" indent="-228600">
              <a:defRPr sz="2400">
                <a:solidFill>
                  <a:schemeClr val="tx1"/>
                </a:solidFill>
                <a:latin typeface="Times New Roman" charset="0"/>
                <a:ea typeface="MS PGothic" charset="0"/>
                <a:cs typeface="MS PGothic" charset="0"/>
              </a:defRPr>
            </a:lvl4pPr>
            <a:lvl5pPr marL="2057400" indent="-22860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a:r>
              <a:rPr lang="en-US" sz="1000" b="1"/>
              <a:t>TC</a:t>
            </a:r>
          </a:p>
          <a:p>
            <a:pPr algn="ctr"/>
            <a:r>
              <a:rPr lang="en-US" sz="1000" b="1"/>
              <a:t>Phase 4</a:t>
            </a:r>
          </a:p>
        </p:txBody>
      </p:sp>
      <p:sp>
        <p:nvSpPr>
          <p:cNvPr id="22532" name="TextBox 5"/>
          <p:cNvSpPr txBox="1">
            <a:spLocks noChangeArrowheads="1"/>
          </p:cNvSpPr>
          <p:nvPr/>
        </p:nvSpPr>
        <p:spPr bwMode="auto">
          <a:xfrm>
            <a:off x="6019800" y="1114425"/>
            <a:ext cx="635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MS PGothic" charset="0"/>
                <a:cs typeface="MS PGothic" charset="0"/>
              </a:defRPr>
            </a:lvl1pPr>
            <a:lvl2pPr marL="742950" indent="-285750">
              <a:defRPr sz="2400">
                <a:solidFill>
                  <a:schemeClr val="tx1"/>
                </a:solidFill>
                <a:latin typeface="Times New Roman" charset="0"/>
                <a:ea typeface="MS PGothic" charset="0"/>
                <a:cs typeface="MS PGothic" charset="0"/>
              </a:defRPr>
            </a:lvl2pPr>
            <a:lvl3pPr marL="1143000" indent="-228600">
              <a:defRPr sz="2400">
                <a:solidFill>
                  <a:schemeClr val="tx1"/>
                </a:solidFill>
                <a:latin typeface="Times New Roman" charset="0"/>
                <a:ea typeface="MS PGothic" charset="0"/>
                <a:cs typeface="MS PGothic" charset="0"/>
              </a:defRPr>
            </a:lvl3pPr>
            <a:lvl4pPr marL="1600200" indent="-228600">
              <a:defRPr sz="2400">
                <a:solidFill>
                  <a:schemeClr val="tx1"/>
                </a:solidFill>
                <a:latin typeface="Times New Roman" charset="0"/>
                <a:ea typeface="MS PGothic" charset="0"/>
                <a:cs typeface="MS PGothic" charset="0"/>
              </a:defRPr>
            </a:lvl4pPr>
            <a:lvl5pPr marL="2057400" indent="-22860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a:r>
              <a:rPr lang="en-US" sz="1000" b="1">
                <a:solidFill>
                  <a:srgbClr val="660066"/>
                </a:solidFill>
              </a:rPr>
              <a:t>TS </a:t>
            </a:r>
          </a:p>
          <a:p>
            <a:pPr algn="ctr"/>
            <a:r>
              <a:rPr lang="en-US" sz="1000" b="1">
                <a:solidFill>
                  <a:srgbClr val="660066"/>
                </a:solidFill>
              </a:rPr>
              <a:t>Phase 5</a:t>
            </a:r>
          </a:p>
        </p:txBody>
      </p:sp>
      <p:sp>
        <p:nvSpPr>
          <p:cNvPr id="22533" name="TextBox 6"/>
          <p:cNvSpPr txBox="1">
            <a:spLocks noChangeArrowheads="1"/>
          </p:cNvSpPr>
          <p:nvPr/>
        </p:nvSpPr>
        <p:spPr bwMode="auto">
          <a:xfrm>
            <a:off x="1117600" y="3559175"/>
            <a:ext cx="676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MS PGothic" charset="0"/>
                <a:cs typeface="MS PGothic" charset="0"/>
              </a:defRPr>
            </a:lvl1pPr>
            <a:lvl2pPr marL="742950" indent="-285750">
              <a:defRPr sz="2400">
                <a:solidFill>
                  <a:schemeClr val="tx1"/>
                </a:solidFill>
                <a:latin typeface="Times New Roman" charset="0"/>
                <a:ea typeface="MS PGothic" charset="0"/>
                <a:cs typeface="MS PGothic" charset="0"/>
              </a:defRPr>
            </a:lvl2pPr>
            <a:lvl3pPr marL="1143000" indent="-228600">
              <a:defRPr sz="2400">
                <a:solidFill>
                  <a:schemeClr val="tx1"/>
                </a:solidFill>
                <a:latin typeface="Times New Roman" charset="0"/>
                <a:ea typeface="MS PGothic" charset="0"/>
                <a:cs typeface="MS PGothic" charset="0"/>
              </a:defRPr>
            </a:lvl3pPr>
            <a:lvl4pPr marL="1600200" indent="-228600">
              <a:defRPr sz="2400">
                <a:solidFill>
                  <a:schemeClr val="tx1"/>
                </a:solidFill>
                <a:latin typeface="Times New Roman" charset="0"/>
                <a:ea typeface="MS PGothic" charset="0"/>
                <a:cs typeface="MS PGothic" charset="0"/>
              </a:defRPr>
            </a:lvl4pPr>
            <a:lvl5pPr marL="2057400" indent="-22860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a:r>
              <a:rPr lang="en-US" sz="1000" b="1">
                <a:solidFill>
                  <a:srgbClr val="FF0000"/>
                </a:solidFill>
                <a:ea typeface="ＭＳ 明朝" charset="0"/>
                <a:cs typeface="ＭＳ 明朝" charset="0"/>
              </a:rPr>
              <a:t>HA</a:t>
            </a:r>
            <a:endParaRPr lang="en-GB" sz="1000" b="1">
              <a:solidFill>
                <a:srgbClr val="FF0000"/>
              </a:solidFill>
              <a:ea typeface="ＭＳ 明朝" charset="0"/>
              <a:cs typeface="ＭＳ 明朝" charset="0"/>
            </a:endParaRPr>
          </a:p>
          <a:p>
            <a:pPr algn="ctr"/>
            <a:r>
              <a:rPr lang="en-US" sz="1000" b="1">
                <a:solidFill>
                  <a:srgbClr val="FF0000"/>
                </a:solidFill>
                <a:ea typeface="ＭＳ 明朝" charset="0"/>
                <a:cs typeface="ＭＳ 明朝" charset="0"/>
              </a:rPr>
              <a:t>PDSA 3</a:t>
            </a:r>
            <a:endParaRPr lang="en-GB" sz="1000" b="1">
              <a:solidFill>
                <a:srgbClr val="FF0000"/>
              </a:solidFill>
              <a:ea typeface="ＭＳ 明朝" charset="0"/>
              <a:cs typeface="ＭＳ 明朝" charset="0"/>
            </a:endParaRPr>
          </a:p>
        </p:txBody>
      </p:sp>
      <p:sp>
        <p:nvSpPr>
          <p:cNvPr id="22534" name="TextBox 7"/>
          <p:cNvSpPr txBox="1">
            <a:spLocks noChangeArrowheads="1"/>
          </p:cNvSpPr>
          <p:nvPr/>
        </p:nvSpPr>
        <p:spPr bwMode="auto">
          <a:xfrm>
            <a:off x="893763" y="3132138"/>
            <a:ext cx="676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MS PGothic" charset="0"/>
                <a:cs typeface="MS PGothic" charset="0"/>
              </a:defRPr>
            </a:lvl1pPr>
            <a:lvl2pPr marL="742950" indent="-285750">
              <a:defRPr sz="2400">
                <a:solidFill>
                  <a:schemeClr val="tx1"/>
                </a:solidFill>
                <a:latin typeface="Times New Roman" charset="0"/>
                <a:ea typeface="MS PGothic" charset="0"/>
                <a:cs typeface="MS PGothic" charset="0"/>
              </a:defRPr>
            </a:lvl2pPr>
            <a:lvl3pPr marL="1143000" indent="-228600">
              <a:defRPr sz="2400">
                <a:solidFill>
                  <a:schemeClr val="tx1"/>
                </a:solidFill>
                <a:latin typeface="Times New Roman" charset="0"/>
                <a:ea typeface="MS PGothic" charset="0"/>
                <a:cs typeface="MS PGothic" charset="0"/>
              </a:defRPr>
            </a:lvl3pPr>
            <a:lvl4pPr marL="1600200" indent="-228600">
              <a:defRPr sz="2400">
                <a:solidFill>
                  <a:schemeClr val="tx1"/>
                </a:solidFill>
                <a:latin typeface="Times New Roman" charset="0"/>
                <a:ea typeface="MS PGothic" charset="0"/>
                <a:cs typeface="MS PGothic" charset="0"/>
              </a:defRPr>
            </a:lvl4pPr>
            <a:lvl5pPr marL="2057400" indent="-22860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a:r>
              <a:rPr lang="en-US" sz="1000" b="1">
                <a:solidFill>
                  <a:srgbClr val="008000"/>
                </a:solidFill>
                <a:ea typeface="ＭＳ 明朝" charset="0"/>
                <a:cs typeface="ＭＳ 明朝" charset="0"/>
              </a:rPr>
              <a:t>FT</a:t>
            </a:r>
            <a:endParaRPr lang="en-GB" sz="1000" b="1">
              <a:solidFill>
                <a:srgbClr val="008000"/>
              </a:solidFill>
              <a:ea typeface="ＭＳ 明朝" charset="0"/>
              <a:cs typeface="ＭＳ 明朝" charset="0"/>
            </a:endParaRPr>
          </a:p>
          <a:p>
            <a:pPr algn="ctr"/>
            <a:r>
              <a:rPr lang="en-US" sz="1000" b="1">
                <a:solidFill>
                  <a:srgbClr val="008000"/>
                </a:solidFill>
                <a:ea typeface="ＭＳ 明朝" charset="0"/>
                <a:cs typeface="ＭＳ 明朝" charset="0"/>
              </a:rPr>
              <a:t>PDSA 2</a:t>
            </a:r>
            <a:endParaRPr lang="en-GB" sz="1000" b="1">
              <a:solidFill>
                <a:srgbClr val="008000"/>
              </a:solidFill>
              <a:ea typeface="ＭＳ 明朝" charset="0"/>
              <a:cs typeface="ＭＳ 明朝" charset="0"/>
            </a:endParaRPr>
          </a:p>
        </p:txBody>
      </p:sp>
      <p:sp>
        <p:nvSpPr>
          <p:cNvPr id="22535" name="TextBox 8"/>
          <p:cNvSpPr txBox="1">
            <a:spLocks noChangeArrowheads="1"/>
          </p:cNvSpPr>
          <p:nvPr/>
        </p:nvSpPr>
        <p:spPr bwMode="auto">
          <a:xfrm>
            <a:off x="687388" y="3854450"/>
            <a:ext cx="601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MS PGothic" charset="0"/>
                <a:cs typeface="MS PGothic" charset="0"/>
              </a:defRPr>
            </a:lvl1pPr>
            <a:lvl2pPr marL="742950" indent="-285750">
              <a:defRPr sz="2400">
                <a:solidFill>
                  <a:schemeClr val="tx1"/>
                </a:solidFill>
                <a:latin typeface="Times New Roman" charset="0"/>
                <a:ea typeface="MS PGothic" charset="0"/>
                <a:cs typeface="MS PGothic" charset="0"/>
              </a:defRPr>
            </a:lvl2pPr>
            <a:lvl3pPr marL="1143000" indent="-228600">
              <a:defRPr sz="2400">
                <a:solidFill>
                  <a:schemeClr val="tx1"/>
                </a:solidFill>
                <a:latin typeface="Times New Roman" charset="0"/>
                <a:ea typeface="MS PGothic" charset="0"/>
                <a:cs typeface="MS PGothic" charset="0"/>
              </a:defRPr>
            </a:lvl3pPr>
            <a:lvl4pPr marL="1600200" indent="-228600">
              <a:defRPr sz="2400">
                <a:solidFill>
                  <a:schemeClr val="tx1"/>
                </a:solidFill>
                <a:latin typeface="Times New Roman" charset="0"/>
                <a:ea typeface="MS PGothic" charset="0"/>
                <a:cs typeface="MS PGothic" charset="0"/>
              </a:defRPr>
            </a:lvl4pPr>
            <a:lvl5pPr marL="2057400" indent="-22860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a:r>
              <a:rPr lang="en-US" sz="1000" b="1">
                <a:solidFill>
                  <a:srgbClr val="3366FF"/>
                </a:solidFill>
                <a:ea typeface="ＭＳ 明朝" charset="0"/>
                <a:cs typeface="ＭＳ 明朝" charset="0"/>
              </a:rPr>
              <a:t>CS</a:t>
            </a:r>
            <a:endParaRPr lang="en-GB" sz="1000" b="1">
              <a:solidFill>
                <a:srgbClr val="3366FF"/>
              </a:solidFill>
              <a:ea typeface="ＭＳ 明朝" charset="0"/>
              <a:cs typeface="ＭＳ 明朝" charset="0"/>
            </a:endParaRPr>
          </a:p>
          <a:p>
            <a:pPr algn="ctr"/>
            <a:r>
              <a:rPr lang="en-US" sz="1000" b="1">
                <a:solidFill>
                  <a:srgbClr val="3366FF"/>
                </a:solidFill>
                <a:ea typeface="ＭＳ 明朝" charset="0"/>
                <a:cs typeface="ＭＳ 明朝" charset="0"/>
              </a:rPr>
              <a:t>PDSA 1</a:t>
            </a:r>
            <a:endParaRPr lang="en-GB" sz="1000" b="1">
              <a:solidFill>
                <a:srgbClr val="3366FF"/>
              </a:solidFill>
              <a:ea typeface="ＭＳ 明朝" charset="0"/>
              <a:cs typeface="ＭＳ 明朝" charset="0"/>
            </a:endParaRPr>
          </a:p>
        </p:txBody>
      </p:sp>
      <p:cxnSp>
        <p:nvCxnSpPr>
          <p:cNvPr id="10" name="Straight Arrow Connector 9"/>
          <p:cNvCxnSpPr/>
          <p:nvPr/>
        </p:nvCxnSpPr>
        <p:spPr>
          <a:xfrm>
            <a:off x="5892800" y="2540000"/>
            <a:ext cx="0" cy="7921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996950" y="4254500"/>
            <a:ext cx="0" cy="6540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6375400" y="1514475"/>
            <a:ext cx="0" cy="279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231900" y="3559175"/>
            <a:ext cx="0" cy="105251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473200" y="3925888"/>
            <a:ext cx="0" cy="9255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5" name="Content Placeholder 4"/>
          <p:cNvPicPr>
            <a:picLocks/>
          </p:cNvPicPr>
          <p:nvPr/>
        </p:nvPicPr>
        <p:blipFill>
          <a:blip r:embed="rId4"/>
          <a:srcRect t="10978" b="10978"/>
          <a:stretch>
            <a:fillRect/>
          </a:stretch>
        </p:blipFill>
        <p:spPr>
          <a:xfrm>
            <a:off x="5898983" y="3360738"/>
            <a:ext cx="1438703" cy="889000"/>
          </a:xfrm>
          <a:prstGeom prst="rect">
            <a:avLst/>
          </a:prstGeom>
        </p:spPr>
      </p:pic>
      <p:pic>
        <p:nvPicPr>
          <p:cNvPr id="17" name="Content Placeholder 3" descr="Blog hand.jpg"/>
          <p:cNvPicPr>
            <a:picLocks noChangeAspect="1"/>
          </p:cNvPicPr>
          <p:nvPr/>
        </p:nvPicPr>
        <p:blipFill>
          <a:blip r:embed="rId5">
            <a:extLst>
              <a:ext uri="{28A0092B-C50C-407E-A947-70E740481C1C}">
                <a14:useLocalDpi xmlns:a14="http://schemas.microsoft.com/office/drawing/2010/main" val="0"/>
              </a:ext>
            </a:extLst>
          </a:blip>
          <a:srcRect l="-44466" r="-44466"/>
          <a:stretch>
            <a:fillRect/>
          </a:stretch>
        </p:blipFill>
        <p:spPr bwMode="auto">
          <a:xfrm>
            <a:off x="1289050" y="3159899"/>
            <a:ext cx="485672" cy="48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46063" y="6022221"/>
            <a:ext cx="5465595" cy="584776"/>
          </a:xfrm>
          <a:prstGeom prst="rect">
            <a:avLst/>
          </a:prstGeom>
          <a:noFill/>
        </p:spPr>
        <p:txBody>
          <a:bodyPr wrap="square" rtlCol="0">
            <a:spAutoFit/>
          </a:bodyPr>
          <a:lstStyle/>
          <a:p>
            <a:pPr algn="ctr">
              <a:defRPr/>
            </a:pPr>
            <a:endParaRPr lang="en-US" sz="1200" dirty="0">
              <a:solidFill>
                <a:srgbClr val="3CB300"/>
              </a:solidFill>
            </a:endParaRPr>
          </a:p>
          <a:p>
            <a:pPr>
              <a:defRPr/>
            </a:pPr>
            <a:r>
              <a:rPr lang="en-GB" sz="1000" dirty="0"/>
              <a:t>BMJ: The Handy Approach - Quick Integrated Person Centred Support Preparation </a:t>
            </a:r>
            <a:br>
              <a:rPr lang="en-GB" sz="1000" dirty="0"/>
            </a:br>
            <a:r>
              <a:rPr lang="en-GB" sz="1000" dirty="0">
                <a:hlinkClick r:id="rId6"/>
              </a:rPr>
              <a:t>http://qir.bmj.com/content/6/1/u214461.w5681.full</a:t>
            </a:r>
            <a:endParaRPr lang="en-GB" sz="1000" dirty="0"/>
          </a:p>
        </p:txBody>
      </p:sp>
      <p:pic>
        <p:nvPicPr>
          <p:cNvPr id="19" name="Content Placeholder 4"/>
          <p:cNvPicPr/>
          <p:nvPr/>
        </p:nvPicPr>
        <p:blipFill>
          <a:blip r:embed="rId4"/>
          <a:srcRect t="10978" b="10978"/>
          <a:stretch>
            <a:fillRect/>
          </a:stretch>
        </p:blipFill>
        <p:spPr>
          <a:xfrm>
            <a:off x="108268" y="3749218"/>
            <a:ext cx="553720" cy="420013"/>
          </a:xfrm>
          <a:prstGeom prst="rect">
            <a:avLst/>
          </a:prstGeom>
        </p:spPr>
      </p:pic>
      <p:sp>
        <p:nvSpPr>
          <p:cNvPr id="21" name="Rectangle 20"/>
          <p:cNvSpPr>
            <a:spLocks noChangeArrowheads="1"/>
          </p:cNvSpPr>
          <p:nvPr/>
        </p:nvSpPr>
        <p:spPr bwMode="auto">
          <a:xfrm>
            <a:off x="5711658" y="4249738"/>
            <a:ext cx="275145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a:spcAft>
                <a:spcPts val="0"/>
              </a:spcAft>
            </a:pPr>
            <a:r>
              <a:rPr lang="en-US" sz="650" kern="1200">
                <a:solidFill>
                  <a:srgbClr val="000000"/>
                </a:solidFill>
                <a:effectLst/>
                <a:latin typeface="Calibri"/>
                <a:ea typeface="ＭＳ 明朝"/>
                <a:cs typeface="Times New Roman"/>
              </a:rPr>
              <a:t>Charity Tshuma (Community Psychiatric Nurse), Cynthia Tomu (Community Matron), Depala Babalal (Consultant Care of the Elderly), Laura Jones (Occupational Therapist), Okumu Ogwal (Social Worker), Oladimeji Adekunle (Community Matron) Abi Olowosoyo (Physiotherapist), Maloles Munoz-Cobo (Care Navigator), </a:t>
            </a:r>
            <a:r>
              <a:rPr lang="en-GB" sz="650" kern="1200">
                <a:solidFill>
                  <a:srgbClr val="000000"/>
                </a:solidFill>
                <a:effectLst/>
                <a:latin typeface="Calibri"/>
                <a:ea typeface="ＭＳ 明朝"/>
                <a:cs typeface="Times New Roman"/>
              </a:rPr>
              <a:t>Liliana Risi (General Practitioner)  </a:t>
            </a:r>
            <a:endParaRPr lang="en-GB" sz="1000">
              <a:effectLst/>
              <a:latin typeface="Times"/>
              <a:ea typeface="ＭＳ 明朝"/>
              <a:cs typeface="Times New Roman"/>
            </a:endParaRPr>
          </a:p>
          <a:p>
            <a:pPr>
              <a:spcAft>
                <a:spcPts val="0"/>
              </a:spcAft>
            </a:pPr>
            <a:r>
              <a:rPr lang="en-US" sz="1200" i="1" kern="1200">
                <a:solidFill>
                  <a:srgbClr val="FFFFFF"/>
                </a:solidFill>
                <a:effectLst/>
                <a:latin typeface="Cambria"/>
                <a:ea typeface="ＭＳ 明朝"/>
                <a:cs typeface="Times New Roman"/>
              </a:rPr>
              <a:t>ELFT CHN Central Cluster Virtual Ward Team</a:t>
            </a:r>
            <a:endParaRPr lang="en-GB" sz="1000">
              <a:effectLst/>
              <a:latin typeface="Times"/>
              <a:ea typeface="ＭＳ 明朝"/>
              <a:cs typeface="Times New Roman"/>
            </a:endParaRPr>
          </a:p>
        </p:txBody>
      </p:sp>
      <p:sp>
        <p:nvSpPr>
          <p:cNvPr id="7" name="TextBox 6"/>
          <p:cNvSpPr txBox="1"/>
          <p:nvPr/>
        </p:nvSpPr>
        <p:spPr>
          <a:xfrm>
            <a:off x="5877471" y="3395797"/>
            <a:ext cx="1460216" cy="215444"/>
          </a:xfrm>
          <a:prstGeom prst="rect">
            <a:avLst/>
          </a:prstGeom>
          <a:noFill/>
        </p:spPr>
        <p:txBody>
          <a:bodyPr wrap="square" rtlCol="0">
            <a:spAutoFit/>
          </a:bodyPr>
          <a:lstStyle/>
          <a:p>
            <a:r>
              <a:rPr lang="en-US" sz="800" b="1" dirty="0" smtClean="0">
                <a:solidFill>
                  <a:schemeClr val="bg1"/>
                </a:solidFill>
              </a:rPr>
              <a:t>Keeping people well at home </a:t>
            </a:r>
            <a:endParaRPr lang="en-US" sz="800" b="1" dirty="0">
              <a:solidFill>
                <a:schemeClr val="bg1"/>
              </a:solidFill>
            </a:endParaRPr>
          </a:p>
        </p:txBody>
      </p:sp>
    </p:spTree>
    <p:extLst>
      <p:ext uri="{BB962C8B-B14F-4D97-AF65-F5344CB8AC3E}">
        <p14:creationId xmlns:p14="http://schemas.microsoft.com/office/powerpoint/2010/main" val="38927007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0" y="190500"/>
            <a:ext cx="9144000" cy="6667500"/>
          </a:xfrm>
          <a:prstGeom prst="rect">
            <a:avLst/>
          </a:prstGeom>
          <a:noFill/>
          <a:ln>
            <a:noFill/>
          </a:ln>
        </p:spPr>
      </p:pic>
      <p:pic>
        <p:nvPicPr>
          <p:cNvPr id="5" name="Content Placeholder 3" descr="Blog hand.jpg"/>
          <p:cNvPicPr>
            <a:picLocks noChangeAspect="1"/>
          </p:cNvPicPr>
          <p:nvPr/>
        </p:nvPicPr>
        <p:blipFill>
          <a:blip r:embed="rId3">
            <a:extLst>
              <a:ext uri="{28A0092B-C50C-407E-A947-70E740481C1C}">
                <a14:useLocalDpi xmlns:a14="http://schemas.microsoft.com/office/drawing/2010/main" val="0"/>
              </a:ext>
            </a:extLst>
          </a:blip>
          <a:srcRect l="-44466" r="-44466"/>
          <a:stretch>
            <a:fillRect/>
          </a:stretch>
        </p:blipFill>
        <p:spPr bwMode="auto">
          <a:xfrm>
            <a:off x="1546859" y="4244914"/>
            <a:ext cx="451244" cy="45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4"/>
          <p:cNvPicPr>
            <a:picLocks/>
          </p:cNvPicPr>
          <p:nvPr/>
        </p:nvPicPr>
        <p:blipFill>
          <a:blip r:embed="rId4"/>
          <a:srcRect t="10978" b="10978"/>
          <a:stretch>
            <a:fillRect/>
          </a:stretch>
        </p:blipFill>
        <p:spPr>
          <a:xfrm>
            <a:off x="1392851" y="5297967"/>
            <a:ext cx="846635" cy="819273"/>
          </a:xfrm>
          <a:prstGeom prst="rect">
            <a:avLst/>
          </a:prstGeom>
        </p:spPr>
      </p:pic>
      <p:sp>
        <p:nvSpPr>
          <p:cNvPr id="7" name="TextBox 6"/>
          <p:cNvSpPr txBox="1"/>
          <p:nvPr/>
        </p:nvSpPr>
        <p:spPr>
          <a:xfrm>
            <a:off x="1392851" y="5297967"/>
            <a:ext cx="846635" cy="338554"/>
          </a:xfrm>
          <a:prstGeom prst="rect">
            <a:avLst/>
          </a:prstGeom>
          <a:noFill/>
        </p:spPr>
        <p:txBody>
          <a:bodyPr wrap="square" rtlCol="0">
            <a:spAutoFit/>
          </a:bodyPr>
          <a:lstStyle/>
          <a:p>
            <a:r>
              <a:rPr lang="en-US" sz="800" dirty="0" smtClean="0">
                <a:solidFill>
                  <a:schemeClr val="bg1"/>
                </a:solidFill>
              </a:rPr>
              <a:t>Keeping people </a:t>
            </a:r>
          </a:p>
          <a:p>
            <a:r>
              <a:rPr lang="en-US" sz="800" dirty="0" smtClean="0">
                <a:solidFill>
                  <a:schemeClr val="bg1"/>
                </a:solidFill>
              </a:rPr>
              <a:t>well at home </a:t>
            </a:r>
            <a:endParaRPr lang="en-US" sz="800" dirty="0">
              <a:solidFill>
                <a:schemeClr val="bg1"/>
              </a:solidFill>
            </a:endParaRPr>
          </a:p>
        </p:txBody>
      </p:sp>
    </p:spTree>
    <p:extLst>
      <p:ext uri="{BB962C8B-B14F-4D97-AF65-F5344CB8AC3E}">
        <p14:creationId xmlns:p14="http://schemas.microsoft.com/office/powerpoint/2010/main" val="752076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4">
            <a:extLst>
              <a:ext uri="{28A0092B-C50C-407E-A947-70E740481C1C}">
                <a14:useLocalDpi xmlns:a14="http://schemas.microsoft.com/office/drawing/2010/main" val="0"/>
              </a:ext>
            </a:extLst>
          </a:blip>
          <a:srcRect/>
          <a:stretch>
            <a:fillRect/>
          </a:stretch>
        </p:blipFill>
        <p:spPr bwMode="auto">
          <a:xfrm>
            <a:off x="150209" y="1261128"/>
            <a:ext cx="4451662" cy="5474002"/>
          </a:xfrm>
          <a:prstGeom prst="rect">
            <a:avLst/>
          </a:prstGeom>
          <a:noFill/>
          <a:ln>
            <a:noFill/>
          </a:ln>
        </p:spPr>
      </p:pic>
      <p:graphicFrame>
        <p:nvGraphicFramePr>
          <p:cNvPr id="4" name="Object 1"/>
          <p:cNvGraphicFramePr>
            <a:graphicFrameLocks noChangeAspect="1"/>
          </p:cNvGraphicFramePr>
          <p:nvPr>
            <p:extLst>
              <p:ext uri="{D42A27DB-BD31-4B8C-83A1-F6EECF244321}">
                <p14:modId xmlns:p14="http://schemas.microsoft.com/office/powerpoint/2010/main" val="3410371958"/>
              </p:ext>
            </p:extLst>
          </p:nvPr>
        </p:nvGraphicFramePr>
        <p:xfrm>
          <a:off x="4601871" y="1309302"/>
          <a:ext cx="4282676" cy="5292888"/>
        </p:xfrm>
        <a:graphic>
          <a:graphicData uri="http://schemas.openxmlformats.org/presentationml/2006/ole">
            <mc:AlternateContent xmlns:mc="http://schemas.openxmlformats.org/markup-compatibility/2006">
              <mc:Choice xmlns:v="urn:schemas-microsoft-com:vml" Requires="v">
                <p:oleObj spid="_x0000_s14385" name="Document" r:id="rId6" imgW="5879884" imgH="2552606" progId="Word.Document.12">
                  <p:embed/>
                </p:oleObj>
              </mc:Choice>
              <mc:Fallback>
                <p:oleObj name="Document" r:id="rId6" imgW="5879884" imgH="2552606" progId="Word.Document.1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01871" y="1309302"/>
                        <a:ext cx="4282676" cy="5292888"/>
                      </a:xfrm>
                      <a:prstGeom prst="rect">
                        <a:avLst/>
                      </a:prstGeom>
                      <a:noFill/>
                      <a:ln>
                        <a:noFill/>
                      </a:ln>
                      <a:extLst/>
                    </p:spPr>
                  </p:pic>
                </p:oleObj>
              </mc:Fallback>
            </mc:AlternateContent>
          </a:graphicData>
        </a:graphic>
      </p:graphicFrame>
      <p:sp>
        <p:nvSpPr>
          <p:cNvPr id="5" name="Title 1"/>
          <p:cNvSpPr txBox="1">
            <a:spLocks/>
          </p:cNvSpPr>
          <p:nvPr/>
        </p:nvSpPr>
        <p:spPr>
          <a:xfrm>
            <a:off x="457200" y="274638"/>
            <a:ext cx="8229600" cy="1143000"/>
          </a:xfrm>
          <a:prstGeom prst="rect">
            <a:avLst/>
          </a:prstGeom>
        </p:spPr>
        <p:txBody>
          <a:bodyPr>
            <a:normAutofit fontScale="5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600" b="1" dirty="0" smtClean="0"/>
              <a:t>Quick ways of learning </a:t>
            </a:r>
          </a:p>
          <a:p>
            <a:pPr algn="r"/>
            <a:r>
              <a:rPr lang="en-US" sz="3600" b="1" dirty="0" smtClean="0"/>
              <a:t>in time limited environments</a:t>
            </a:r>
          </a:p>
          <a:p>
            <a:pPr algn="r"/>
            <a:r>
              <a:rPr lang="en-US" sz="3600" b="1" dirty="0" smtClean="0"/>
              <a:t>CHS Tower Hamlets  </a:t>
            </a:r>
            <a:r>
              <a:rPr lang="en-US" b="1" dirty="0" smtClean="0"/>
              <a:t/>
            </a:r>
            <a:br>
              <a:rPr lang="en-US" b="1" dirty="0" smtClean="0"/>
            </a:br>
            <a:endParaRPr lang="en-US" dirty="0"/>
          </a:p>
        </p:txBody>
      </p:sp>
      <p:pic>
        <p:nvPicPr>
          <p:cNvPr id="7"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50209" y="1"/>
            <a:ext cx="2430662" cy="155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mage result for life qi"/>
          <p:cNvPicPr/>
          <p:nvPr/>
        </p:nvPicPr>
        <p:blipFill>
          <a:blip r:embed="rId9">
            <a:extLst>
              <a:ext uri="{28A0092B-C50C-407E-A947-70E740481C1C}">
                <a14:useLocalDpi xmlns:a14="http://schemas.microsoft.com/office/drawing/2010/main" val="0"/>
              </a:ext>
            </a:extLst>
          </a:blip>
          <a:srcRect/>
          <a:stretch>
            <a:fillRect/>
          </a:stretch>
        </p:blipFill>
        <p:spPr bwMode="auto">
          <a:xfrm>
            <a:off x="3271427" y="274638"/>
            <a:ext cx="1727200" cy="977900"/>
          </a:xfrm>
          <a:prstGeom prst="rect">
            <a:avLst/>
          </a:prstGeom>
          <a:noFill/>
          <a:ln>
            <a:noFill/>
          </a:ln>
        </p:spPr>
      </p:pic>
      <p:sp>
        <p:nvSpPr>
          <p:cNvPr id="6" name="Rectangle 5"/>
          <p:cNvSpPr/>
          <p:nvPr/>
        </p:nvSpPr>
        <p:spPr>
          <a:xfrm>
            <a:off x="4199273" y="6488909"/>
            <a:ext cx="4944727" cy="246221"/>
          </a:xfrm>
          <a:prstGeom prst="rect">
            <a:avLst/>
          </a:prstGeom>
        </p:spPr>
        <p:txBody>
          <a:bodyPr wrap="square">
            <a:spAutoFit/>
          </a:bodyPr>
          <a:lstStyle/>
          <a:p>
            <a:r>
              <a:rPr lang="en-GB" sz="1000" u="sng" dirty="0">
                <a:hlinkClick r:id="rId10"/>
              </a:rPr>
              <a:t>https://qi.elft.nhs.uk/collection/tower-hamlets-community-health-services/</a:t>
            </a:r>
            <a:endParaRPr lang="en-GB" sz="1000" dirty="0"/>
          </a:p>
        </p:txBody>
      </p:sp>
    </p:spTree>
    <p:extLst>
      <p:ext uri="{BB962C8B-B14F-4D97-AF65-F5344CB8AC3E}">
        <p14:creationId xmlns:p14="http://schemas.microsoft.com/office/powerpoint/2010/main" val="423883711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
            </a:r>
            <a:br>
              <a:rPr lang="en-GB" dirty="0"/>
            </a:br>
            <a:r>
              <a:rPr lang="en-GB" dirty="0" smtClean="0"/>
              <a:t/>
            </a:r>
            <a:br>
              <a:rPr lang="en-GB" dirty="0" smtClean="0"/>
            </a:br>
            <a:r>
              <a:rPr lang="en-GB" dirty="0" smtClean="0"/>
              <a:t>APP </a:t>
            </a:r>
            <a:br>
              <a:rPr lang="en-GB" dirty="0" smtClean="0"/>
            </a:br>
            <a:r>
              <a:rPr lang="en-GB" sz="3600" u="sng" dirty="0">
                <a:hlinkClick r:id="rId3"/>
              </a:rPr>
              <a:t>https://handyapproachtocare.com/</a:t>
            </a:r>
            <a:r>
              <a:rPr lang="en-GB" sz="3600" dirty="0"/>
              <a:t/>
            </a:r>
            <a:br>
              <a:rPr lang="en-GB" sz="3600" dirty="0"/>
            </a:br>
            <a:r>
              <a:rPr lang="en-GB" sz="4000" dirty="0"/>
              <a:t/>
            </a:r>
            <a:br>
              <a:rPr lang="en-GB" sz="4000" dirty="0"/>
            </a:br>
            <a:endParaRPr lang="en-US" u="sng" dirty="0"/>
          </a:p>
        </p:txBody>
      </p:sp>
      <p:pic>
        <p:nvPicPr>
          <p:cNvPr id="4" name="Picture 3"/>
          <p:cNvPicPr/>
          <p:nvPr/>
        </p:nvPicPr>
        <p:blipFill>
          <a:blip r:embed="rId4">
            <a:extLst>
              <a:ext uri="{28A0092B-C50C-407E-A947-70E740481C1C}">
                <a14:useLocalDpi xmlns:a14="http://schemas.microsoft.com/office/drawing/2010/main" val="0"/>
              </a:ext>
            </a:extLst>
          </a:blip>
          <a:srcRect/>
          <a:stretch>
            <a:fillRect/>
          </a:stretch>
        </p:blipFill>
        <p:spPr bwMode="auto">
          <a:xfrm>
            <a:off x="679247" y="1727884"/>
            <a:ext cx="4311745" cy="4755371"/>
          </a:xfrm>
          <a:prstGeom prst="rect">
            <a:avLst/>
          </a:prstGeom>
          <a:noFill/>
          <a:ln>
            <a:noFill/>
          </a:ln>
        </p:spPr>
      </p:pic>
      <p:sp>
        <p:nvSpPr>
          <p:cNvPr id="5" name="TextBox 4"/>
          <p:cNvSpPr txBox="1"/>
          <p:nvPr/>
        </p:nvSpPr>
        <p:spPr>
          <a:xfrm>
            <a:off x="5153422" y="1727884"/>
            <a:ext cx="3736246" cy="3693319"/>
          </a:xfrm>
          <a:prstGeom prst="rect">
            <a:avLst/>
          </a:prstGeom>
          <a:noFill/>
        </p:spPr>
        <p:txBody>
          <a:bodyPr wrap="square" rtlCol="0">
            <a:spAutoFit/>
          </a:bodyPr>
          <a:lstStyle/>
          <a:p>
            <a:r>
              <a:rPr lang="en-US" dirty="0" smtClean="0"/>
              <a:t>Impression of Jean’s </a:t>
            </a:r>
            <a:r>
              <a:rPr lang="en-US" b="1" dirty="0"/>
              <a:t>L</a:t>
            </a:r>
            <a:r>
              <a:rPr lang="en-US" b="1" dirty="0" smtClean="0"/>
              <a:t>ived Life </a:t>
            </a:r>
            <a:r>
              <a:rPr lang="en-US" dirty="0" smtClean="0"/>
              <a:t>in  a checklist of 5 questions: </a:t>
            </a:r>
            <a:endParaRPr lang="en-US" dirty="0"/>
          </a:p>
          <a:p>
            <a:endParaRPr lang="en-US" dirty="0" smtClean="0"/>
          </a:p>
          <a:p>
            <a:r>
              <a:rPr lang="en-US" dirty="0" smtClean="0"/>
              <a:t>1.</a:t>
            </a:r>
            <a:r>
              <a:rPr lang="en-US" dirty="0" smtClean="0">
                <a:solidFill>
                  <a:srgbClr val="FF0000"/>
                </a:solidFill>
              </a:rPr>
              <a:t>*</a:t>
            </a:r>
            <a:r>
              <a:rPr lang="en-US" dirty="0" smtClean="0"/>
              <a:t> Can Jean </a:t>
            </a:r>
            <a:r>
              <a:rPr lang="en-US" b="1" dirty="0" smtClean="0"/>
              <a:t>remember</a:t>
            </a:r>
            <a:r>
              <a:rPr lang="en-US" dirty="0" smtClean="0"/>
              <a:t> what she did yesterday?</a:t>
            </a:r>
          </a:p>
          <a:p>
            <a:r>
              <a:rPr lang="en-US" dirty="0" smtClean="0"/>
              <a:t>2. Has she given us </a:t>
            </a:r>
            <a:r>
              <a:rPr lang="en-US" b="1" dirty="0" smtClean="0"/>
              <a:t>permission</a:t>
            </a:r>
            <a:r>
              <a:rPr lang="en-US" dirty="0" smtClean="0"/>
              <a:t> to be involved in her care?</a:t>
            </a:r>
          </a:p>
          <a:p>
            <a:r>
              <a:rPr lang="en-US" dirty="0" smtClean="0"/>
              <a:t>3.</a:t>
            </a:r>
            <a:r>
              <a:rPr lang="en-US" dirty="0" smtClean="0">
                <a:solidFill>
                  <a:srgbClr val="FF0000"/>
                </a:solidFill>
              </a:rPr>
              <a:t>*</a:t>
            </a:r>
            <a:r>
              <a:rPr lang="en-US" dirty="0" smtClean="0"/>
              <a:t>Is she </a:t>
            </a:r>
            <a:r>
              <a:rPr lang="en-US" b="1" dirty="0" smtClean="0"/>
              <a:t>able</a:t>
            </a:r>
            <a:r>
              <a:rPr lang="en-US" dirty="0" smtClean="0"/>
              <a:t> to get out of </a:t>
            </a:r>
            <a:r>
              <a:rPr lang="en-US" b="1" dirty="0" smtClean="0"/>
              <a:t>bed</a:t>
            </a:r>
            <a:r>
              <a:rPr lang="en-US" dirty="0" smtClean="0"/>
              <a:t>?</a:t>
            </a:r>
          </a:p>
          <a:p>
            <a:r>
              <a:rPr lang="en-US" dirty="0" smtClean="0"/>
              <a:t>4.</a:t>
            </a:r>
            <a:r>
              <a:rPr lang="en-US" dirty="0" smtClean="0">
                <a:solidFill>
                  <a:srgbClr val="FF0000"/>
                </a:solidFill>
              </a:rPr>
              <a:t>*</a:t>
            </a:r>
            <a:r>
              <a:rPr lang="en-US" dirty="0" smtClean="0"/>
              <a:t>Is she </a:t>
            </a:r>
            <a:r>
              <a:rPr lang="en-US" b="1" dirty="0" smtClean="0"/>
              <a:t>alone</a:t>
            </a:r>
            <a:r>
              <a:rPr lang="en-US" dirty="0" smtClean="0"/>
              <a:t> at </a:t>
            </a:r>
            <a:r>
              <a:rPr lang="en-US" b="1" dirty="0" smtClean="0"/>
              <a:t>night</a:t>
            </a:r>
            <a:r>
              <a:rPr lang="en-US" dirty="0" smtClean="0"/>
              <a:t>?</a:t>
            </a:r>
          </a:p>
          <a:p>
            <a:r>
              <a:rPr lang="en-US" dirty="0" smtClean="0"/>
              <a:t>5. What matters to Jean on a </a:t>
            </a:r>
            <a:r>
              <a:rPr lang="en-US" b="1" dirty="0" smtClean="0"/>
              <a:t>good day</a:t>
            </a:r>
            <a:r>
              <a:rPr lang="en-US" dirty="0" smtClean="0"/>
              <a:t>?</a:t>
            </a:r>
          </a:p>
          <a:p>
            <a:endParaRPr lang="en-US" dirty="0" smtClean="0"/>
          </a:p>
          <a:p>
            <a:r>
              <a:rPr lang="en-US" dirty="0" smtClean="0">
                <a:solidFill>
                  <a:srgbClr val="FF0000"/>
                </a:solidFill>
              </a:rPr>
              <a:t>*</a:t>
            </a:r>
            <a:r>
              <a:rPr lang="en-US" dirty="0" smtClean="0"/>
              <a:t>Alerts highlight risks</a:t>
            </a:r>
            <a:endParaRPr lang="en-US" dirty="0"/>
          </a:p>
        </p:txBody>
      </p:sp>
      <p:sp>
        <p:nvSpPr>
          <p:cNvPr id="6" name="TextBox 5"/>
          <p:cNvSpPr txBox="1"/>
          <p:nvPr/>
        </p:nvSpPr>
        <p:spPr>
          <a:xfrm>
            <a:off x="5270987" y="5557404"/>
            <a:ext cx="3127088" cy="1015663"/>
          </a:xfrm>
          <a:prstGeom prst="rect">
            <a:avLst/>
          </a:prstGeom>
          <a:noFill/>
        </p:spPr>
        <p:txBody>
          <a:bodyPr wrap="square" rtlCol="0">
            <a:spAutoFit/>
          </a:bodyPr>
          <a:lstStyle/>
          <a:p>
            <a:r>
              <a:rPr lang="en-US" sz="1200" dirty="0"/>
              <a:t>ATTRIBUTION A Handy Approach to Integrated Care Co-production by </a:t>
            </a:r>
            <a:r>
              <a:rPr lang="en-US" sz="1200" dirty="0" err="1"/>
              <a:t>Liliana</a:t>
            </a:r>
            <a:r>
              <a:rPr lang="en-US" sz="1200" dirty="0"/>
              <a:t> </a:t>
            </a:r>
            <a:r>
              <a:rPr lang="en-US" sz="1200" dirty="0" err="1"/>
              <a:t>Risi</a:t>
            </a:r>
            <a:r>
              <a:rPr lang="en-US" sz="1200" dirty="0"/>
              <a:t> </a:t>
            </a:r>
            <a:r>
              <a:rPr lang="en-US" sz="1200" dirty="0" err="1"/>
              <a:t>LRISI@nhs.net</a:t>
            </a:r>
            <a:r>
              <a:rPr lang="en-US" sz="1200" dirty="0"/>
              <a:t> Licensed under a Creative Commons Attribution Non-commercial non-derivatives 4.0 International </a:t>
            </a:r>
            <a:r>
              <a:rPr lang="en-US" sz="1200" dirty="0" err="1"/>
              <a:t>Licence</a:t>
            </a:r>
            <a:r>
              <a:rPr lang="en-US" sz="1200" dirty="0"/>
              <a:t> 2016.</a:t>
            </a:r>
          </a:p>
        </p:txBody>
      </p:sp>
    </p:spTree>
    <p:extLst>
      <p:ext uri="{BB962C8B-B14F-4D97-AF65-F5344CB8AC3E}">
        <p14:creationId xmlns:p14="http://schemas.microsoft.com/office/powerpoint/2010/main" val="98949907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546216" y="368673"/>
            <a:ext cx="8002070" cy="5723333"/>
          </a:xfrm>
          <a:prstGeom prst="rect">
            <a:avLst/>
          </a:prstGeom>
          <a:noFill/>
          <a:ln>
            <a:noFill/>
          </a:ln>
        </p:spPr>
      </p:pic>
      <p:pic>
        <p:nvPicPr>
          <p:cNvPr id="3" name="Picture 2"/>
          <p:cNvPicPr/>
          <p:nvPr/>
        </p:nvPicPr>
        <p:blipFill>
          <a:blip r:embed="rId3">
            <a:extLst>
              <a:ext uri="{28A0092B-C50C-407E-A947-70E740481C1C}">
                <a14:useLocalDpi xmlns:a14="http://schemas.microsoft.com/office/drawing/2010/main" val="0"/>
              </a:ext>
            </a:extLst>
          </a:blip>
          <a:srcRect/>
          <a:stretch>
            <a:fillRect/>
          </a:stretch>
        </p:blipFill>
        <p:spPr bwMode="auto">
          <a:xfrm>
            <a:off x="103364" y="4063443"/>
            <a:ext cx="2286332" cy="1675542"/>
          </a:xfrm>
          <a:prstGeom prst="rect">
            <a:avLst/>
          </a:prstGeom>
          <a:noFill/>
          <a:ln>
            <a:noFill/>
          </a:ln>
        </p:spPr>
      </p:pic>
      <p:sp>
        <p:nvSpPr>
          <p:cNvPr id="6" name="Rectangle 5"/>
          <p:cNvSpPr/>
          <p:nvPr/>
        </p:nvSpPr>
        <p:spPr>
          <a:xfrm>
            <a:off x="294515" y="5092654"/>
            <a:ext cx="1174763" cy="646331"/>
          </a:xfrm>
          <a:prstGeom prst="rect">
            <a:avLst/>
          </a:prstGeom>
        </p:spPr>
        <p:txBody>
          <a:bodyPr wrap="square">
            <a:spAutoFit/>
          </a:bodyPr>
          <a:lstStyle/>
          <a:p>
            <a:r>
              <a:rPr lang="en-US" sz="1200" dirty="0">
                <a:solidFill>
                  <a:srgbClr val="FFFFFF"/>
                </a:solidFill>
              </a:rPr>
              <a:t>Proportionate</a:t>
            </a:r>
          </a:p>
          <a:p>
            <a:r>
              <a:rPr lang="en-US" sz="1200" dirty="0">
                <a:solidFill>
                  <a:srgbClr val="FFFFFF"/>
                </a:solidFill>
              </a:rPr>
              <a:t>Respectful </a:t>
            </a:r>
          </a:p>
          <a:p>
            <a:r>
              <a:rPr lang="en-US" sz="1200" dirty="0">
                <a:solidFill>
                  <a:srgbClr val="FFFFFF"/>
                </a:solidFill>
              </a:rPr>
              <a:t>Equitable </a:t>
            </a:r>
          </a:p>
        </p:txBody>
      </p:sp>
      <p:pic>
        <p:nvPicPr>
          <p:cNvPr id="7" name="Picture 6"/>
          <p:cNvPicPr/>
          <p:nvPr/>
        </p:nvPicPr>
        <p:blipFill>
          <a:blip r:embed="rId4">
            <a:extLst>
              <a:ext uri="{28A0092B-C50C-407E-A947-70E740481C1C}">
                <a14:useLocalDpi xmlns:a14="http://schemas.microsoft.com/office/drawing/2010/main" val="0"/>
              </a:ext>
            </a:extLst>
          </a:blip>
          <a:srcRect/>
          <a:stretch>
            <a:fillRect/>
          </a:stretch>
        </p:blipFill>
        <p:spPr bwMode="auto">
          <a:xfrm>
            <a:off x="294515" y="619528"/>
            <a:ext cx="1881205" cy="1730275"/>
          </a:xfrm>
          <a:prstGeom prst="rect">
            <a:avLst/>
          </a:prstGeom>
          <a:noFill/>
          <a:ln>
            <a:noFill/>
          </a:ln>
        </p:spPr>
      </p:pic>
      <p:pic>
        <p:nvPicPr>
          <p:cNvPr id="8" name="Picture 7" descr="mage result for blowing out candle"/>
          <p:cNvPicPr/>
          <p:nvPr/>
        </p:nvPicPr>
        <p:blipFill>
          <a:blip r:embed="rId5">
            <a:extLst>
              <a:ext uri="{28A0092B-C50C-407E-A947-70E740481C1C}">
                <a14:useLocalDpi xmlns:a14="http://schemas.microsoft.com/office/drawing/2010/main" val="0"/>
              </a:ext>
            </a:extLst>
          </a:blip>
          <a:srcRect/>
          <a:stretch>
            <a:fillRect/>
          </a:stretch>
        </p:blipFill>
        <p:spPr bwMode="auto">
          <a:xfrm>
            <a:off x="7018878" y="602960"/>
            <a:ext cx="1761547" cy="1706161"/>
          </a:xfrm>
          <a:prstGeom prst="rect">
            <a:avLst/>
          </a:prstGeom>
          <a:noFill/>
          <a:ln>
            <a:noFill/>
          </a:ln>
        </p:spPr>
      </p:pic>
      <p:sp>
        <p:nvSpPr>
          <p:cNvPr id="10" name="TextBox 9"/>
          <p:cNvSpPr txBox="1"/>
          <p:nvPr/>
        </p:nvSpPr>
        <p:spPr>
          <a:xfrm>
            <a:off x="1747892" y="47461"/>
            <a:ext cx="5325608" cy="400110"/>
          </a:xfrm>
          <a:prstGeom prst="rect">
            <a:avLst/>
          </a:prstGeom>
          <a:noFill/>
        </p:spPr>
        <p:txBody>
          <a:bodyPr wrap="square" rtlCol="0">
            <a:spAutoFit/>
          </a:bodyPr>
          <a:lstStyle/>
          <a:p>
            <a:r>
              <a:rPr lang="en-US" sz="2000" b="1" dirty="0" smtClean="0">
                <a:solidFill>
                  <a:srgbClr val="008000"/>
                </a:solidFill>
                <a:cs typeface="Cambria"/>
              </a:rPr>
              <a:t>TEAM MISSION: </a:t>
            </a:r>
            <a:r>
              <a:rPr lang="en-US" sz="2000" b="1" i="1" dirty="0" smtClean="0">
                <a:solidFill>
                  <a:srgbClr val="3366FF"/>
                </a:solidFill>
                <a:cs typeface="Cambria"/>
              </a:rPr>
              <a:t>Adapting </a:t>
            </a:r>
            <a:r>
              <a:rPr lang="en-US" sz="2000" b="1" i="1" dirty="0">
                <a:solidFill>
                  <a:srgbClr val="3366FF"/>
                </a:solidFill>
                <a:cs typeface="Cambria"/>
              </a:rPr>
              <a:t>constructively to loss </a:t>
            </a:r>
            <a:endParaRPr lang="en-US" sz="2000" b="1" dirty="0">
              <a:solidFill>
                <a:srgbClr val="3366FF"/>
              </a:solidFill>
            </a:endParaRPr>
          </a:p>
        </p:txBody>
      </p:sp>
      <p:sp>
        <p:nvSpPr>
          <p:cNvPr id="11" name="TextBox 10"/>
          <p:cNvSpPr txBox="1"/>
          <p:nvPr/>
        </p:nvSpPr>
        <p:spPr>
          <a:xfrm>
            <a:off x="655459" y="6110084"/>
            <a:ext cx="8124966" cy="307777"/>
          </a:xfrm>
          <a:prstGeom prst="rect">
            <a:avLst/>
          </a:prstGeom>
          <a:noFill/>
        </p:spPr>
        <p:txBody>
          <a:bodyPr wrap="square" rtlCol="0">
            <a:spAutoFit/>
          </a:bodyPr>
          <a:lstStyle/>
          <a:p>
            <a:pPr algn="ctr"/>
            <a:r>
              <a:rPr lang="en-GB" sz="1400" b="1" dirty="0">
                <a:solidFill>
                  <a:srgbClr val="008000"/>
                </a:solidFill>
              </a:rPr>
              <a:t>Dynamics of </a:t>
            </a:r>
            <a:r>
              <a:rPr lang="en-US" sz="1400" b="1" dirty="0">
                <a:solidFill>
                  <a:srgbClr val="008000"/>
                </a:solidFill>
              </a:rPr>
              <a:t>Dignity and </a:t>
            </a:r>
            <a:r>
              <a:rPr lang="en-US" sz="1400" b="1" dirty="0" smtClean="0">
                <a:solidFill>
                  <a:srgbClr val="008000"/>
                </a:solidFill>
              </a:rPr>
              <a:t>Safety </a:t>
            </a:r>
            <a:r>
              <a:rPr lang="en-US" sz="1400" dirty="0" smtClean="0"/>
              <a:t>(BMJ Quality and Safety 2018)  </a:t>
            </a:r>
            <a:r>
              <a:rPr lang="en-GB" sz="1400" b="1" dirty="0" smtClean="0">
                <a:solidFill>
                  <a:srgbClr val="008000"/>
                </a:solidFill>
              </a:rPr>
              <a:t>Building </a:t>
            </a:r>
            <a:r>
              <a:rPr lang="en-GB" sz="1400" b="1" dirty="0">
                <a:solidFill>
                  <a:srgbClr val="008000"/>
                </a:solidFill>
              </a:rPr>
              <a:t>resilient health </a:t>
            </a:r>
            <a:r>
              <a:rPr lang="en-GB" sz="1400" b="1" dirty="0" smtClean="0">
                <a:solidFill>
                  <a:srgbClr val="008000"/>
                </a:solidFill>
              </a:rPr>
              <a:t>systems</a:t>
            </a:r>
            <a:r>
              <a:rPr lang="en-GB" sz="1400" dirty="0" smtClean="0">
                <a:solidFill>
                  <a:srgbClr val="008000"/>
                </a:solidFill>
              </a:rPr>
              <a:t> </a:t>
            </a:r>
            <a:r>
              <a:rPr lang="en-GB" sz="1400" dirty="0" smtClean="0"/>
              <a:t>(BMJ 2017) </a:t>
            </a:r>
            <a:endParaRPr lang="en-US" sz="1400" dirty="0"/>
          </a:p>
        </p:txBody>
      </p:sp>
      <p:pic>
        <p:nvPicPr>
          <p:cNvPr id="9" name="Picture 8"/>
          <p:cNvPicPr/>
          <p:nvPr/>
        </p:nvPicPr>
        <p:blipFill>
          <a:blip r:embed="rId6">
            <a:extLst>
              <a:ext uri="{28A0092B-C50C-407E-A947-70E740481C1C}">
                <a14:useLocalDpi xmlns:a14="http://schemas.microsoft.com/office/drawing/2010/main" val="0"/>
              </a:ext>
            </a:extLst>
          </a:blip>
          <a:srcRect/>
          <a:stretch>
            <a:fillRect/>
          </a:stretch>
        </p:blipFill>
        <p:spPr bwMode="auto">
          <a:xfrm>
            <a:off x="7018878" y="4304543"/>
            <a:ext cx="1761547" cy="1664832"/>
          </a:xfrm>
          <a:prstGeom prst="rect">
            <a:avLst/>
          </a:prstGeom>
          <a:noFill/>
          <a:ln>
            <a:noFill/>
          </a:ln>
        </p:spPr>
      </p:pic>
      <p:sp>
        <p:nvSpPr>
          <p:cNvPr id="4" name="TextBox 3"/>
          <p:cNvSpPr txBox="1"/>
          <p:nvPr/>
        </p:nvSpPr>
        <p:spPr>
          <a:xfrm>
            <a:off x="7688675" y="4304543"/>
            <a:ext cx="1091750" cy="646331"/>
          </a:xfrm>
          <a:prstGeom prst="rect">
            <a:avLst/>
          </a:prstGeom>
          <a:noFill/>
        </p:spPr>
        <p:txBody>
          <a:bodyPr wrap="square" rtlCol="0">
            <a:spAutoFit/>
          </a:bodyPr>
          <a:lstStyle/>
          <a:p>
            <a:r>
              <a:rPr lang="en-US" dirty="0" smtClean="0">
                <a:solidFill>
                  <a:srgbClr val="008000"/>
                </a:solidFill>
              </a:rPr>
              <a:t>Shared Decisions</a:t>
            </a:r>
            <a:endParaRPr lang="en-US" dirty="0">
              <a:solidFill>
                <a:srgbClr val="008000"/>
              </a:solidFill>
            </a:endParaRPr>
          </a:p>
        </p:txBody>
      </p:sp>
      <p:sp>
        <p:nvSpPr>
          <p:cNvPr id="5" name="TextBox 4"/>
          <p:cNvSpPr txBox="1"/>
          <p:nvPr/>
        </p:nvSpPr>
        <p:spPr>
          <a:xfrm>
            <a:off x="7018878" y="5780139"/>
            <a:ext cx="615175" cy="215444"/>
          </a:xfrm>
          <a:prstGeom prst="rect">
            <a:avLst/>
          </a:prstGeom>
          <a:noFill/>
        </p:spPr>
        <p:txBody>
          <a:bodyPr wrap="square" rtlCol="0">
            <a:spAutoFit/>
          </a:bodyPr>
          <a:lstStyle/>
          <a:p>
            <a:r>
              <a:rPr lang="en-US" sz="800" dirty="0" smtClean="0"/>
              <a:t>Sparrow</a:t>
            </a:r>
            <a:endParaRPr lang="en-US" sz="800" dirty="0"/>
          </a:p>
        </p:txBody>
      </p:sp>
      <p:sp>
        <p:nvSpPr>
          <p:cNvPr id="12" name="TextBox 11"/>
          <p:cNvSpPr txBox="1"/>
          <p:nvPr/>
        </p:nvSpPr>
        <p:spPr>
          <a:xfrm>
            <a:off x="6952235" y="653588"/>
            <a:ext cx="1472879" cy="276999"/>
          </a:xfrm>
          <a:prstGeom prst="rect">
            <a:avLst/>
          </a:prstGeom>
          <a:noFill/>
        </p:spPr>
        <p:txBody>
          <a:bodyPr wrap="none" rtlCol="0">
            <a:spAutoFit/>
          </a:bodyPr>
          <a:lstStyle/>
          <a:p>
            <a:r>
              <a:rPr lang="en-US" sz="1200" dirty="0" smtClean="0">
                <a:solidFill>
                  <a:schemeClr val="bg1"/>
                </a:solidFill>
              </a:rPr>
              <a:t>Therapeutic Nihilism</a:t>
            </a:r>
            <a:endParaRPr lang="en-US" sz="1200" dirty="0">
              <a:solidFill>
                <a:schemeClr val="bg1"/>
              </a:solidFill>
            </a:endParaRPr>
          </a:p>
        </p:txBody>
      </p:sp>
      <p:sp>
        <p:nvSpPr>
          <p:cNvPr id="13" name="TextBox 12"/>
          <p:cNvSpPr txBox="1"/>
          <p:nvPr/>
        </p:nvSpPr>
        <p:spPr>
          <a:xfrm>
            <a:off x="767845" y="1210995"/>
            <a:ext cx="1904846" cy="646331"/>
          </a:xfrm>
          <a:prstGeom prst="rect">
            <a:avLst/>
          </a:prstGeom>
          <a:noFill/>
        </p:spPr>
        <p:txBody>
          <a:bodyPr wrap="square" rtlCol="0">
            <a:spAutoFit/>
          </a:bodyPr>
          <a:lstStyle/>
          <a:p>
            <a:r>
              <a:rPr lang="en-US" dirty="0" smtClean="0">
                <a:solidFill>
                  <a:srgbClr val="FFFFFF"/>
                </a:solidFill>
              </a:rPr>
              <a:t>Too much Medicine</a:t>
            </a:r>
            <a:endParaRPr lang="en-US" dirty="0">
              <a:solidFill>
                <a:srgbClr val="FFFFFF"/>
              </a:solidFill>
            </a:endParaRPr>
          </a:p>
        </p:txBody>
      </p:sp>
      <p:pic>
        <p:nvPicPr>
          <p:cNvPr id="15" name="Picture 14"/>
          <p:cNvPicPr/>
          <p:nvPr/>
        </p:nvPicPr>
        <p:blipFill>
          <a:blip r:embed="rId7">
            <a:extLst>
              <a:ext uri="{28A0092B-C50C-407E-A947-70E740481C1C}">
                <a14:useLocalDpi xmlns:a14="http://schemas.microsoft.com/office/drawing/2010/main" val="0"/>
              </a:ext>
            </a:extLst>
          </a:blip>
          <a:srcRect/>
          <a:stretch>
            <a:fillRect/>
          </a:stretch>
        </p:blipFill>
        <p:spPr bwMode="auto">
          <a:xfrm>
            <a:off x="7018878" y="1590319"/>
            <a:ext cx="554287" cy="692513"/>
          </a:xfrm>
          <a:prstGeom prst="rect">
            <a:avLst/>
          </a:prstGeom>
          <a:noFill/>
          <a:ln>
            <a:noFill/>
          </a:ln>
        </p:spPr>
      </p:pic>
      <p:sp>
        <p:nvSpPr>
          <p:cNvPr id="16" name="TextBox 15"/>
          <p:cNvSpPr txBox="1"/>
          <p:nvPr/>
        </p:nvSpPr>
        <p:spPr>
          <a:xfrm>
            <a:off x="7090165" y="2062900"/>
            <a:ext cx="766222" cy="246221"/>
          </a:xfrm>
          <a:prstGeom prst="rect">
            <a:avLst/>
          </a:prstGeom>
          <a:noFill/>
        </p:spPr>
        <p:txBody>
          <a:bodyPr wrap="square" rtlCol="0">
            <a:spAutoFit/>
          </a:bodyPr>
          <a:lstStyle/>
          <a:p>
            <a:r>
              <a:rPr lang="en-US" sz="1000" dirty="0" smtClean="0">
                <a:solidFill>
                  <a:srgbClr val="FFFFFF"/>
                </a:solidFill>
              </a:rPr>
              <a:t>Lazarus</a:t>
            </a:r>
            <a:endParaRPr lang="en-US" sz="1000" dirty="0">
              <a:solidFill>
                <a:srgbClr val="FFFFFF"/>
              </a:solidFill>
            </a:endParaRPr>
          </a:p>
        </p:txBody>
      </p:sp>
    </p:spTree>
    <p:extLst>
      <p:ext uri="{BB962C8B-B14F-4D97-AF65-F5344CB8AC3E}">
        <p14:creationId xmlns:p14="http://schemas.microsoft.com/office/powerpoint/2010/main" val="36514134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16101" y="2464911"/>
            <a:ext cx="7064374" cy="2923877"/>
          </a:xfrm>
          <a:prstGeom prst="rect">
            <a:avLst/>
          </a:prstGeom>
        </p:spPr>
        <p:txBody>
          <a:bodyPr wrap="square">
            <a:spAutoFit/>
          </a:bodyPr>
          <a:lstStyle/>
          <a:p>
            <a:pPr algn="ctr"/>
            <a:r>
              <a:rPr lang="en-US" sz="3200" i="1" dirty="0"/>
              <a:t>'Never doubt that a small group of thoughtful, committed citizens can change the world; indeed, it's the only thing that ever has'</a:t>
            </a:r>
          </a:p>
          <a:p>
            <a:endParaRPr lang="en-US" sz="3200" dirty="0" smtClean="0"/>
          </a:p>
          <a:p>
            <a:pPr algn="ctr"/>
            <a:r>
              <a:rPr lang="en-US" sz="2400" dirty="0" smtClean="0"/>
              <a:t>Margaret </a:t>
            </a:r>
            <a:r>
              <a:rPr lang="en-US" sz="2400" dirty="0"/>
              <a:t>Mead - Cultural Anthropologist (1901 –1978)</a:t>
            </a:r>
          </a:p>
        </p:txBody>
      </p:sp>
      <p:pic>
        <p:nvPicPr>
          <p:cNvPr id="5" name="Picture 4" descr="mage result for deming lens profound"/>
          <p:cNvPicPr/>
          <p:nvPr/>
        </p:nvPicPr>
        <p:blipFill>
          <a:blip r:embed="rId2">
            <a:extLst>
              <a:ext uri="{28A0092B-C50C-407E-A947-70E740481C1C}">
                <a14:useLocalDpi xmlns:a14="http://schemas.microsoft.com/office/drawing/2010/main" val="0"/>
              </a:ext>
            </a:extLst>
          </a:blip>
          <a:srcRect/>
          <a:stretch>
            <a:fillRect/>
          </a:stretch>
        </p:blipFill>
        <p:spPr bwMode="auto">
          <a:xfrm>
            <a:off x="193357" y="197961"/>
            <a:ext cx="3042285" cy="2247900"/>
          </a:xfrm>
          <a:prstGeom prst="rect">
            <a:avLst/>
          </a:prstGeom>
          <a:noFill/>
          <a:ln>
            <a:noFill/>
          </a:ln>
        </p:spPr>
      </p:pic>
      <p:sp>
        <p:nvSpPr>
          <p:cNvPr id="4" name="TextBox 3"/>
          <p:cNvSpPr txBox="1"/>
          <p:nvPr/>
        </p:nvSpPr>
        <p:spPr>
          <a:xfrm>
            <a:off x="3784600" y="447571"/>
            <a:ext cx="4711700" cy="954107"/>
          </a:xfrm>
          <a:prstGeom prst="rect">
            <a:avLst/>
          </a:prstGeom>
          <a:noFill/>
        </p:spPr>
        <p:txBody>
          <a:bodyPr wrap="square" rtlCol="0">
            <a:spAutoFit/>
          </a:bodyPr>
          <a:lstStyle/>
          <a:p>
            <a:r>
              <a:rPr lang="en-US" sz="2800" b="1" dirty="0" smtClean="0">
                <a:solidFill>
                  <a:srgbClr val="008000"/>
                </a:solidFill>
                <a:cs typeface="Cambria"/>
              </a:rPr>
              <a:t>TEAM MISSION: </a:t>
            </a:r>
          </a:p>
          <a:p>
            <a:r>
              <a:rPr lang="en-US" sz="2800" b="1" i="1" dirty="0" smtClean="0">
                <a:solidFill>
                  <a:srgbClr val="3366FF"/>
                </a:solidFill>
                <a:cs typeface="Cambria"/>
              </a:rPr>
              <a:t>Adapting </a:t>
            </a:r>
            <a:r>
              <a:rPr lang="en-US" sz="2800" b="1" i="1" dirty="0">
                <a:solidFill>
                  <a:srgbClr val="3366FF"/>
                </a:solidFill>
                <a:cs typeface="Cambria"/>
              </a:rPr>
              <a:t>constructively to loss </a:t>
            </a:r>
            <a:endParaRPr lang="en-US" sz="2800" b="1" dirty="0">
              <a:solidFill>
                <a:srgbClr val="3366FF"/>
              </a:solidFill>
            </a:endParaRPr>
          </a:p>
        </p:txBody>
      </p:sp>
    </p:spTree>
    <p:extLst>
      <p:ext uri="{BB962C8B-B14F-4D97-AF65-F5344CB8AC3E}">
        <p14:creationId xmlns:p14="http://schemas.microsoft.com/office/powerpoint/2010/main" val="246060851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42.tinypic.com/15dikj.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8964" y="2058197"/>
            <a:ext cx="6280149" cy="360774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36725" y="574660"/>
            <a:ext cx="4991100" cy="707886"/>
          </a:xfrm>
          <a:prstGeom prst="rect">
            <a:avLst/>
          </a:prstGeom>
          <a:noFill/>
        </p:spPr>
        <p:txBody>
          <a:bodyPr wrap="square" rtlCol="0">
            <a:spAutoFit/>
          </a:bodyPr>
          <a:lstStyle/>
          <a:p>
            <a:pPr algn="ctr"/>
            <a:r>
              <a:rPr lang="en-GB" sz="4000" b="1" i="1" dirty="0" smtClean="0"/>
              <a:t>Spike Milligan </a:t>
            </a:r>
            <a:endParaRPr lang="en-GB" sz="4000" b="1" i="1" dirty="0"/>
          </a:p>
        </p:txBody>
      </p:sp>
      <p:sp>
        <p:nvSpPr>
          <p:cNvPr id="4" name="TextBox 3"/>
          <p:cNvSpPr txBox="1"/>
          <p:nvPr/>
        </p:nvSpPr>
        <p:spPr>
          <a:xfrm>
            <a:off x="2662804" y="6130895"/>
            <a:ext cx="3878135" cy="369332"/>
          </a:xfrm>
          <a:prstGeom prst="rect">
            <a:avLst/>
          </a:prstGeom>
          <a:noFill/>
        </p:spPr>
        <p:txBody>
          <a:bodyPr wrap="square" rtlCol="0">
            <a:spAutoFit/>
          </a:bodyPr>
          <a:lstStyle/>
          <a:p>
            <a:endParaRPr lang="en-US" dirty="0"/>
          </a:p>
        </p:txBody>
      </p:sp>
      <p:sp>
        <p:nvSpPr>
          <p:cNvPr id="5" name="Rectangle 4"/>
          <p:cNvSpPr/>
          <p:nvPr/>
        </p:nvSpPr>
        <p:spPr>
          <a:xfrm>
            <a:off x="1542829" y="5864278"/>
            <a:ext cx="6895978" cy="369332"/>
          </a:xfrm>
          <a:prstGeom prst="rect">
            <a:avLst/>
          </a:prstGeom>
        </p:spPr>
        <p:txBody>
          <a:bodyPr wrap="square">
            <a:spAutoFit/>
          </a:bodyPr>
          <a:lstStyle/>
          <a:p>
            <a:r>
              <a:rPr lang="en-GB" i="1" dirty="0" err="1"/>
              <a:t>Dúirt</a:t>
            </a:r>
            <a:r>
              <a:rPr lang="en-GB" i="1" dirty="0"/>
              <a:t> </a:t>
            </a:r>
            <a:r>
              <a:rPr lang="en-GB" i="1" dirty="0" err="1"/>
              <a:t>mé</a:t>
            </a:r>
            <a:r>
              <a:rPr lang="en-GB" i="1" dirty="0"/>
              <a:t> </a:t>
            </a:r>
            <a:r>
              <a:rPr lang="en-GB" i="1" dirty="0" err="1"/>
              <a:t>leat</a:t>
            </a:r>
            <a:r>
              <a:rPr lang="en-GB" i="1" dirty="0"/>
              <a:t> go </a:t>
            </a:r>
            <a:r>
              <a:rPr lang="en-GB" i="1" dirty="0" err="1"/>
              <a:t>raibh</a:t>
            </a:r>
            <a:r>
              <a:rPr lang="en-GB" i="1" dirty="0"/>
              <a:t> </a:t>
            </a:r>
            <a:r>
              <a:rPr lang="en-GB" i="1" dirty="0" err="1"/>
              <a:t>mé</a:t>
            </a:r>
            <a:r>
              <a:rPr lang="en-GB" i="1" dirty="0"/>
              <a:t> </a:t>
            </a:r>
            <a:r>
              <a:rPr lang="en-GB" i="1" dirty="0" err="1"/>
              <a:t>breoite</a:t>
            </a:r>
            <a:r>
              <a:rPr lang="en-GB" dirty="0"/>
              <a:t>, Irish for "I told you I was ill."</a:t>
            </a:r>
          </a:p>
        </p:txBody>
      </p:sp>
      <p:sp>
        <p:nvSpPr>
          <p:cNvPr id="6" name="Rectangle 5"/>
          <p:cNvSpPr/>
          <p:nvPr/>
        </p:nvSpPr>
        <p:spPr>
          <a:xfrm>
            <a:off x="3511261" y="1284576"/>
            <a:ext cx="1654757" cy="369332"/>
          </a:xfrm>
          <a:prstGeom prst="rect">
            <a:avLst/>
          </a:prstGeom>
        </p:spPr>
        <p:txBody>
          <a:bodyPr wrap="none">
            <a:spAutoFit/>
          </a:bodyPr>
          <a:lstStyle/>
          <a:p>
            <a:r>
              <a:rPr lang="en-US" dirty="0"/>
              <a:t>b</a:t>
            </a:r>
            <a:r>
              <a:rPr lang="en-US" dirty="0" smtClean="0"/>
              <a:t>.1918 - d</a:t>
            </a:r>
            <a:r>
              <a:rPr lang="en-US" dirty="0"/>
              <a:t>.2002  </a:t>
            </a:r>
          </a:p>
        </p:txBody>
      </p:sp>
    </p:spTree>
    <p:extLst>
      <p:ext uri="{BB962C8B-B14F-4D97-AF65-F5344CB8AC3E}">
        <p14:creationId xmlns:p14="http://schemas.microsoft.com/office/powerpoint/2010/main" val="259679047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28061</TotalTime>
  <Words>951</Words>
  <Application>Microsoft Macintosh PowerPoint</Application>
  <PresentationFormat>On-screen Show (4:3)</PresentationFormat>
  <Paragraphs>110</Paragraphs>
  <Slides>10</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2" baseType="lpstr">
      <vt:lpstr>Office Theme</vt:lpstr>
      <vt:lpstr>Document</vt:lpstr>
      <vt:lpstr> A Handy Approach to Care Adapting constructively to loss </vt:lpstr>
      <vt:lpstr>PowerPoint Presentation</vt:lpstr>
      <vt:lpstr>What is ‘person centred’ care?</vt:lpstr>
      <vt:lpstr>PowerPoint Presentation</vt:lpstr>
      <vt:lpstr>PowerPoint Presentation</vt:lpstr>
      <vt:lpstr>PowerPoint Presentation</vt:lpstr>
      <vt:lpstr>  APP  https://handyapproachtocare.com/  </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Lili</dc:creator>
  <cp:lastModifiedBy>Lili</cp:lastModifiedBy>
  <cp:revision>87</cp:revision>
  <dcterms:created xsi:type="dcterms:W3CDTF">2018-04-20T16:32:08Z</dcterms:created>
  <dcterms:modified xsi:type="dcterms:W3CDTF">2018-07-06T15:24:53Z</dcterms:modified>
</cp:coreProperties>
</file>