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2" r:id="rId2"/>
    <p:sldId id="277" r:id="rId3"/>
    <p:sldId id="268" r:id="rId4"/>
    <p:sldId id="278" r:id="rId5"/>
    <p:sldId id="273" r:id="rId6"/>
    <p:sldId id="288" r:id="rId7"/>
    <p:sldId id="283" r:id="rId8"/>
    <p:sldId id="280" r:id="rId9"/>
    <p:sldId id="282" r:id="rId10"/>
    <p:sldId id="289" r:id="rId11"/>
    <p:sldId id="279" r:id="rId12"/>
    <p:sldId id="290"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3504" y="-800"/>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EF84C2-3347-1447-8687-98D021C1BE59}" type="datetimeFigureOut">
              <a:rPr lang="en-US" smtClean="0"/>
              <a:t>06/07/18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071347-F6B4-F84E-92C9-3A0C5FBDCE7A}" type="slidenum">
              <a:rPr lang="en-US" smtClean="0"/>
              <a:t>‹#›</a:t>
            </a:fld>
            <a:endParaRPr lang="en-US"/>
          </a:p>
        </p:txBody>
      </p:sp>
    </p:spTree>
    <p:extLst>
      <p:ext uri="{BB962C8B-B14F-4D97-AF65-F5344CB8AC3E}">
        <p14:creationId xmlns:p14="http://schemas.microsoft.com/office/powerpoint/2010/main" val="12953705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www.ncbi.nlm.nih.gov/pubmed/24108536"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mj.com/content/356/bmj.j84" TargetMode="External"/><Relationship Id="rId4" Type="http://schemas.openxmlformats.org/officeDocument/2006/relationships/hyperlink" Target="http://www.kingsfund.org.uk/sites/files/kf/field/field_document/continuity-care-patient-experience-gp-inquiry-research-paper-mar11.pdf" TargetMode="External"/><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http://bjgp.org/content/bjgp/67/660/292.full.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www.towerhamletsccg.nhs.uk</a:t>
            </a:r>
            <a:r>
              <a:rPr lang="en-US" dirty="0" smtClean="0"/>
              <a:t>/Achieving_Excellence_in_General_Practice_in_Tower_Hamlets_strategy_final.pdf</a:t>
            </a:r>
            <a:endParaRPr lang="en-US" dirty="0"/>
          </a:p>
        </p:txBody>
      </p:sp>
      <p:sp>
        <p:nvSpPr>
          <p:cNvPr id="4" name="Slide Number Placeholder 3"/>
          <p:cNvSpPr>
            <a:spLocks noGrp="1"/>
          </p:cNvSpPr>
          <p:nvPr>
            <p:ph type="sldNum" sz="quarter" idx="10"/>
          </p:nvPr>
        </p:nvSpPr>
        <p:spPr/>
        <p:txBody>
          <a:bodyPr/>
          <a:lstStyle/>
          <a:p>
            <a:fld id="{E9071347-F6B4-F84E-92C9-3A0C5FBDCE7A}" type="slidenum">
              <a:rPr lang="en-US" smtClean="0"/>
              <a:t>2</a:t>
            </a:fld>
            <a:endParaRPr lang="en-US"/>
          </a:p>
        </p:txBody>
      </p:sp>
    </p:spTree>
    <p:extLst>
      <p:ext uri="{BB962C8B-B14F-4D97-AF65-F5344CB8AC3E}">
        <p14:creationId xmlns:p14="http://schemas.microsoft.com/office/powerpoint/2010/main" val="3733647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i="1" dirty="0" smtClean="0"/>
              <a:t>J R </a:t>
            </a:r>
            <a:r>
              <a:rPr lang="en-GB" sz="1200" i="1" dirty="0" err="1" smtClean="0"/>
              <a:t>Soc</a:t>
            </a:r>
            <a:r>
              <a:rPr lang="en-GB" sz="1200" i="1" dirty="0" smtClean="0"/>
              <a:t> Med 2013  Primary care delays in diagnosing cancer: what is causing it and what can we do about it? </a:t>
            </a:r>
            <a:r>
              <a:rPr lang="en-GB" sz="1200" i="1" dirty="0" smtClean="0">
                <a:hlinkClick r:id="rId3"/>
              </a:rPr>
              <a:t>http://www.ncbi.nlm.nih.gov/pubmed/24108536</a:t>
            </a:r>
            <a:endParaRPr lang="en-GB" sz="1200" i="1" dirty="0" smtClean="0"/>
          </a:p>
          <a:p>
            <a:endParaRPr lang="en-US" dirty="0"/>
          </a:p>
        </p:txBody>
      </p:sp>
      <p:sp>
        <p:nvSpPr>
          <p:cNvPr id="4" name="Slide Number Placeholder 3"/>
          <p:cNvSpPr>
            <a:spLocks noGrp="1"/>
          </p:cNvSpPr>
          <p:nvPr>
            <p:ph type="sldNum" sz="quarter" idx="10"/>
          </p:nvPr>
        </p:nvSpPr>
        <p:spPr/>
        <p:txBody>
          <a:bodyPr/>
          <a:lstStyle/>
          <a:p>
            <a:fld id="{FFFB5720-58B8-E648-AB09-85A1849569EB}" type="slidenum">
              <a:rPr lang="en-US" smtClean="0"/>
              <a:t>3</a:t>
            </a:fld>
            <a:endParaRPr lang="en-US"/>
          </a:p>
        </p:txBody>
      </p:sp>
    </p:spTree>
    <p:extLst>
      <p:ext uri="{BB962C8B-B14F-4D97-AF65-F5344CB8AC3E}">
        <p14:creationId xmlns:p14="http://schemas.microsoft.com/office/powerpoint/2010/main" val="2670557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Association between continuity of care in general practice and hospital admissions for ambulatory care sensitive conditions: cross sectional study of routinely collected, person level data BMJ 2017 </a:t>
            </a:r>
            <a:r>
              <a:rPr lang="en-GB" sz="1200" u="sng" kern="1200" dirty="0" smtClean="0">
                <a:solidFill>
                  <a:schemeClr val="tx1"/>
                </a:solidFill>
                <a:effectLst/>
                <a:latin typeface="+mn-lt"/>
                <a:ea typeface="+mn-ea"/>
                <a:cs typeface="+mn-cs"/>
                <a:hlinkClick r:id="rId3"/>
              </a:rPr>
              <a:t>https://www.bmj.com/content/356/bmj.j84</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Kings Fund 2010</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hlinkClick r:id="rId4"/>
              </a:rPr>
              <a:t>http://www.kingsfund.org.uk/sites/files/kf/field/field_document/continuity-care-patient-experience-gp-inquiry-research-paper-mar11.pdf</a:t>
            </a:r>
            <a:endParaRPr lang="en-US" sz="1200" dirty="0" smtClean="0"/>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Reduced costs: prescriptions, tests, A&amp;E attendance, and hospital admissions (Wasson </a:t>
            </a:r>
            <a:r>
              <a:rPr lang="en-GB" sz="1200" i="1" kern="1200" dirty="0" smtClean="0">
                <a:solidFill>
                  <a:schemeClr val="tx1"/>
                </a:solidFill>
                <a:effectLst/>
                <a:latin typeface="+mn-lt"/>
                <a:ea typeface="+mn-ea"/>
                <a:cs typeface="+mn-cs"/>
              </a:rPr>
              <a:t>et al </a:t>
            </a:r>
            <a:r>
              <a:rPr lang="en-GB" sz="1200" kern="1200" dirty="0" smtClean="0">
                <a:solidFill>
                  <a:schemeClr val="tx1"/>
                </a:solidFill>
                <a:effectLst/>
                <a:latin typeface="+mn-lt"/>
                <a:ea typeface="+mn-ea"/>
                <a:cs typeface="+mn-cs"/>
              </a:rPr>
              <a:t>1984, </a:t>
            </a:r>
            <a:r>
              <a:rPr lang="en-GB" sz="1200" kern="1200" dirty="0" err="1" smtClean="0">
                <a:solidFill>
                  <a:schemeClr val="tx1"/>
                </a:solidFill>
                <a:effectLst/>
                <a:latin typeface="+mn-lt"/>
                <a:ea typeface="+mn-ea"/>
                <a:cs typeface="+mn-cs"/>
              </a:rPr>
              <a:t>Hjortdahl</a:t>
            </a:r>
            <a:r>
              <a:rPr lang="en-GB" sz="1200" kern="1200" dirty="0" smtClean="0">
                <a:solidFill>
                  <a:schemeClr val="tx1"/>
                </a:solidFill>
                <a:effectLst/>
                <a:latin typeface="+mn-lt"/>
                <a:ea typeface="+mn-ea"/>
                <a:cs typeface="+mn-cs"/>
              </a:rPr>
              <a:t> and </a:t>
            </a:r>
            <a:r>
              <a:rPr lang="en-GB" sz="1200" kern="1200" dirty="0" err="1" smtClean="0">
                <a:solidFill>
                  <a:schemeClr val="tx1"/>
                </a:solidFill>
                <a:effectLst/>
                <a:latin typeface="+mn-lt"/>
                <a:ea typeface="+mn-ea"/>
                <a:cs typeface="+mn-cs"/>
              </a:rPr>
              <a:t>Borchgrevink</a:t>
            </a:r>
            <a:r>
              <a:rPr lang="en-GB" sz="1200" kern="1200" dirty="0" smtClean="0">
                <a:solidFill>
                  <a:schemeClr val="tx1"/>
                </a:solidFill>
                <a:effectLst/>
                <a:latin typeface="+mn-lt"/>
                <a:ea typeface="+mn-ea"/>
                <a:cs typeface="+mn-cs"/>
              </a:rPr>
              <a:t> 1991, Sweeney and </a:t>
            </a:r>
            <a:r>
              <a:rPr lang="en-GB" sz="1200" kern="1200" dirty="0" err="1" smtClean="0">
                <a:solidFill>
                  <a:schemeClr val="tx1"/>
                </a:solidFill>
                <a:effectLst/>
                <a:latin typeface="+mn-lt"/>
                <a:ea typeface="+mn-ea"/>
                <a:cs typeface="+mn-cs"/>
              </a:rPr>
              <a:t>Gray</a:t>
            </a:r>
            <a:r>
              <a:rPr lang="en-GB" sz="1200" kern="1200" dirty="0" smtClean="0">
                <a:solidFill>
                  <a:schemeClr val="tx1"/>
                </a:solidFill>
                <a:effectLst/>
                <a:latin typeface="+mn-lt"/>
                <a:ea typeface="+mn-ea"/>
                <a:cs typeface="+mn-cs"/>
              </a:rPr>
              <a:t> 1995, </a:t>
            </a:r>
            <a:r>
              <a:rPr lang="en-GB" sz="1200" kern="1200" dirty="0" err="1" smtClean="0">
                <a:solidFill>
                  <a:schemeClr val="tx1"/>
                </a:solidFill>
                <a:effectLst/>
                <a:latin typeface="+mn-lt"/>
                <a:ea typeface="+mn-ea"/>
                <a:cs typeface="+mn-cs"/>
              </a:rPr>
              <a:t>Mainous</a:t>
            </a:r>
            <a:r>
              <a:rPr lang="en-GB" sz="1200" kern="1200" dirty="0" smtClean="0">
                <a:solidFill>
                  <a:schemeClr val="tx1"/>
                </a:solidFill>
                <a:effectLst/>
                <a:latin typeface="+mn-lt"/>
                <a:ea typeface="+mn-ea"/>
                <a:cs typeface="+mn-cs"/>
              </a:rPr>
              <a:t> and Gill 1998). A recent Dutch study found that newly registered patients used more heath care resources during their first year with a practice than in subsequent years (</a:t>
            </a:r>
            <a:r>
              <a:rPr lang="en-GB" sz="1200" kern="1200" dirty="0" err="1" smtClean="0">
                <a:solidFill>
                  <a:schemeClr val="tx1"/>
                </a:solidFill>
                <a:effectLst/>
                <a:latin typeface="+mn-lt"/>
                <a:ea typeface="+mn-ea"/>
                <a:cs typeface="+mn-cs"/>
              </a:rPr>
              <a:t>Jabaaij</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et al </a:t>
            </a:r>
            <a:r>
              <a:rPr lang="en-GB" sz="1200" kern="1200" dirty="0" smtClean="0">
                <a:solidFill>
                  <a:schemeClr val="tx1"/>
                </a:solidFill>
                <a:effectLst/>
                <a:latin typeface="+mn-lt"/>
                <a:ea typeface="+mn-ea"/>
                <a:cs typeface="+mn-cs"/>
              </a:rPr>
              <a:t>2007).</a:t>
            </a:r>
          </a:p>
          <a:p>
            <a:r>
              <a:rPr lang="en-GB" sz="1200" kern="1200" dirty="0" smtClean="0">
                <a:solidFill>
                  <a:schemeClr val="tx1"/>
                </a:solidFill>
                <a:effectLst/>
                <a:latin typeface="+mn-lt"/>
                <a:ea typeface="+mn-ea"/>
                <a:cs typeface="+mn-cs"/>
              </a:rPr>
              <a:t>One of the main drivers for reducing longitudinal continuity in general practice has been the desire of a group of clinicians to share workload equally (Freeman 1985). However, discontinuity may also have costs. Patients reluctant to wait have to see the least sought-after clinicians, who may be new partners, trainees, locums, or just plain unpopular (Freeman 1989). Most GPs are familiar with the downside of locums: patients coming back to their usual doctor for a second opinion about the same problem, thus causing duplication and waste. This phenomenon is well known but not yet quantified by systematic study. Conversely, in a US setting some patients with long-term conditions expressed a willingness to pay more for continuity (Pereira and Pearson 2003)</a:t>
            </a:r>
          </a:p>
          <a:p>
            <a:endParaRPr lang="en-US" dirty="0"/>
          </a:p>
        </p:txBody>
      </p:sp>
      <p:sp>
        <p:nvSpPr>
          <p:cNvPr id="4" name="Slide Number Placeholder 3"/>
          <p:cNvSpPr>
            <a:spLocks noGrp="1"/>
          </p:cNvSpPr>
          <p:nvPr>
            <p:ph type="sldNum" sz="quarter" idx="10"/>
          </p:nvPr>
        </p:nvSpPr>
        <p:spPr/>
        <p:txBody>
          <a:bodyPr/>
          <a:lstStyle/>
          <a:p>
            <a:fld id="{E9071347-F6B4-F84E-92C9-3A0C5FBDCE7A}" type="slidenum">
              <a:rPr lang="en-US" smtClean="0"/>
              <a:t>5</a:t>
            </a:fld>
            <a:endParaRPr lang="en-US"/>
          </a:p>
        </p:txBody>
      </p:sp>
    </p:spTree>
    <p:extLst>
      <p:ext uri="{BB962C8B-B14F-4D97-AF65-F5344CB8AC3E}">
        <p14:creationId xmlns:p14="http://schemas.microsoft.com/office/powerpoint/2010/main" val="3027030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smtClean="0">
                <a:solidFill>
                  <a:schemeClr val="tx1"/>
                </a:solidFill>
                <a:effectLst/>
                <a:latin typeface="+mn-lt"/>
                <a:ea typeface="+mn-ea"/>
                <a:cs typeface="+mn-cs"/>
              </a:rPr>
              <a:t>Realising the full potential of primary care: uniting the ‘two faces’ of </a:t>
            </a:r>
            <a:r>
              <a:rPr lang="en-GB" sz="1200" kern="1200" dirty="0" err="1" smtClean="0">
                <a:solidFill>
                  <a:schemeClr val="tx1"/>
                </a:solidFill>
                <a:effectLst/>
                <a:latin typeface="+mn-lt"/>
                <a:ea typeface="+mn-ea"/>
                <a:cs typeface="+mn-cs"/>
              </a:rPr>
              <a:t>generalism</a:t>
            </a:r>
            <a:r>
              <a:rPr lang="en-GB" sz="1200" kern="1200" dirty="0" smtClean="0">
                <a:solidFill>
                  <a:schemeClr val="tx1"/>
                </a:solidFill>
                <a:effectLst/>
                <a:latin typeface="+mn-lt"/>
                <a:ea typeface="+mn-ea"/>
                <a:cs typeface="+mn-cs"/>
              </a:rPr>
              <a:t> BJGP 2017</a:t>
            </a:r>
          </a:p>
          <a:p>
            <a:pPr fontAlgn="base"/>
            <a:r>
              <a:rPr lang="en-GB" sz="1200" kern="1200" dirty="0" smtClean="0">
                <a:solidFill>
                  <a:schemeClr val="tx1"/>
                </a:solidFill>
                <a:effectLst/>
                <a:latin typeface="+mn-lt"/>
                <a:ea typeface="+mn-ea"/>
                <a:cs typeface="+mn-cs"/>
              </a:rPr>
              <a:t>Joanne Reeve and Richard Byng</a:t>
            </a:r>
          </a:p>
          <a:p>
            <a:r>
              <a:rPr lang="en-GB" sz="1100" dirty="0" smtClean="0"/>
              <a:t/>
            </a:r>
            <a:br>
              <a:rPr lang="en-GB" sz="1100" dirty="0" smtClean="0"/>
            </a:br>
            <a:r>
              <a:rPr lang="en-GB" sz="800" u="sng" dirty="0" smtClean="0">
                <a:hlinkClick r:id="rId3"/>
              </a:rPr>
              <a:t>http://bjgp.org/content/bjgp/67/660/292.full.pdf</a:t>
            </a:r>
            <a:r>
              <a:rPr lang="en-GB" sz="800" dirty="0" smtClean="0"/>
              <a:t/>
            </a:r>
            <a:br>
              <a:rPr lang="en-GB" sz="800" dirty="0" smtClean="0"/>
            </a:br>
            <a:r>
              <a:rPr lang="en-US" sz="1200" kern="1200" dirty="0" smtClean="0">
                <a:solidFill>
                  <a:schemeClr val="tx1"/>
                </a:solidFill>
                <a:effectLst/>
                <a:latin typeface="+mn-lt"/>
                <a:ea typeface="+mn-ea"/>
                <a:cs typeface="+mn-cs"/>
              </a:rPr>
              <a:t>The ‘Systems Axis’ (on the Y axis) describes a continuum from single problem accessible care through to integrated coordinated care bringing different skills and TEAMS together.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‘Individual Care Axis’ (on the X axis) </a:t>
            </a:r>
            <a:r>
              <a:rPr lang="en-US" sz="1200" kern="1200" dirty="0" err="1" smtClean="0">
                <a:solidFill>
                  <a:schemeClr val="tx1"/>
                </a:solidFill>
                <a:effectLst/>
                <a:latin typeface="+mn-lt"/>
                <a:ea typeface="+mn-ea"/>
                <a:cs typeface="+mn-cs"/>
              </a:rPr>
              <a:t>recognises</a:t>
            </a:r>
            <a:r>
              <a:rPr lang="en-US" sz="1200" kern="1200" dirty="0" smtClean="0">
                <a:solidFill>
                  <a:schemeClr val="tx1"/>
                </a:solidFill>
                <a:effectLst/>
                <a:latin typeface="+mn-lt"/>
                <a:ea typeface="+mn-ea"/>
                <a:cs typeface="+mn-cs"/>
              </a:rPr>
              <a:t> a continuum from </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 replicable and often evidence informed, to highly-</a:t>
            </a:r>
            <a:r>
              <a:rPr lang="en-US" sz="1200" kern="1200" dirty="0" err="1" smtClean="0">
                <a:solidFill>
                  <a:schemeClr val="tx1"/>
                </a:solidFill>
                <a:effectLst/>
                <a:latin typeface="+mn-lt"/>
                <a:ea typeface="+mn-ea"/>
                <a:cs typeface="+mn-cs"/>
              </a:rPr>
              <a:t>individualised</a:t>
            </a:r>
            <a:r>
              <a:rPr lang="en-US" sz="1200" kern="1200" dirty="0" smtClean="0">
                <a:solidFill>
                  <a:schemeClr val="tx1"/>
                </a:solidFill>
                <a:effectLst/>
                <a:latin typeface="+mn-lt"/>
                <a:ea typeface="+mn-ea"/>
                <a:cs typeface="+mn-cs"/>
              </a:rPr>
              <a:t> interpretative care. This axis </a:t>
            </a:r>
            <a:r>
              <a:rPr lang="en-US" sz="1200" kern="1200" dirty="0" err="1" smtClean="0">
                <a:solidFill>
                  <a:schemeClr val="tx1"/>
                </a:solidFill>
                <a:effectLst/>
                <a:latin typeface="+mn-lt"/>
                <a:ea typeface="+mn-ea"/>
                <a:cs typeface="+mn-cs"/>
              </a:rPr>
              <a:t>recognises</a:t>
            </a:r>
            <a:r>
              <a:rPr lang="en-US" sz="1200" kern="1200" dirty="0" smtClean="0">
                <a:solidFill>
                  <a:schemeClr val="tx1"/>
                </a:solidFill>
                <a:effectLst/>
                <a:latin typeface="+mn-lt"/>
                <a:ea typeface="+mn-ea"/>
                <a:cs typeface="+mn-cs"/>
              </a:rPr>
              <a:t> that </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 disease-focused (guideline) medical care, even done well, can have a burdensome effect on individuals. Burden comes in many forms; whether as over-investigation and over-treatment, or as a failure to adequately address illness experiences that disrupt daily living (a failure of person-</a:t>
            </a:r>
            <a:r>
              <a:rPr lang="en-US" sz="1200" kern="1200" dirty="0" err="1" smtClean="0">
                <a:solidFill>
                  <a:schemeClr val="tx1"/>
                </a:solidFill>
                <a:effectLst/>
                <a:latin typeface="+mn-lt"/>
                <a:ea typeface="+mn-ea"/>
                <a:cs typeface="+mn-cs"/>
              </a:rPr>
              <a:t>centred</a:t>
            </a:r>
            <a:r>
              <a:rPr lang="en-US" sz="1200" kern="1200" dirty="0" smtClean="0">
                <a:solidFill>
                  <a:schemeClr val="tx1"/>
                </a:solidFill>
                <a:effectLst/>
                <a:latin typeface="+mn-lt"/>
                <a:ea typeface="+mn-ea"/>
                <a:cs typeface="+mn-cs"/>
              </a:rPr>
              <a:t> care). The two models at each end of the axis represent distinct forms of clinical reasoning that ask different questions and are underpinned by different epistemological approaches. In reality, primary care clinicians are often required to move along the continuum in response to particular patient needs.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thus describe four quadrants with distinct categories of care provision . ‘Single problem/</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 care’ delivers low intensity accessible care at volume, mainly but not only in primary care; and increasingly achieved through technology- supported self-care (for example, blood pressure monitoring, contraception advice) and deployment of less highly-qualified staff (for example, fractures, minor illness). ‘Integrated/</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 care’ sees well- coordinated teams providing access to, and delivery of, condition-specific treatment whether acute management of myocardial infarction or surgical replacement of joints or valves. In both cases, interpretive skills are a lower priority.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Some patients, for example those with mild to moderate mental health needs or medically unexplained chronic pain need ready access to professionals skilled in interpretive practice. Professionals who are able to integrate biomedical, psychosocial, patient and professional accounts of illness in order to help patients make sense of, and so take an active part in managing, their own health problems. Patients in this ‘Accessible/Interpretive’ quadrant may benefit from signposting to services outside of medical care, but generally don’t need high levels of integrated care across medical teams. Some need ongoing continuity of care, while for others a single contact can provide timely treatment, reassurance or diversion from unnecessary investigation or medicine.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Patients with chronic complex care needs, especially those with diminished capacity to manage daily living (for example, </a:t>
            </a:r>
            <a:r>
              <a:rPr lang="en-US" sz="1200" kern="1200" dirty="0" err="1" smtClean="0">
                <a:solidFill>
                  <a:schemeClr val="tx1"/>
                </a:solidFill>
                <a:effectLst/>
                <a:latin typeface="+mn-lt"/>
                <a:ea typeface="+mn-ea"/>
                <a:cs typeface="+mn-cs"/>
              </a:rPr>
              <a:t>multimorbidity</a:t>
            </a:r>
            <a:r>
              <a:rPr lang="en-US" sz="1200" kern="1200" dirty="0" smtClean="0">
                <a:solidFill>
                  <a:schemeClr val="tx1"/>
                </a:solidFill>
                <a:effectLst/>
                <a:latin typeface="+mn-lt"/>
                <a:ea typeface="+mn-ea"/>
                <a:cs typeface="+mn-cs"/>
              </a:rPr>
              <a:t>, severe mental illness, homelessness), need both coordinated/ integrated and interpretive care. Medicine in this quadrant requires expert practitioners able to make decisions with patients, and work across teams taking account of shifting needs in the social, emotional, and biological domains. This approach should help </a:t>
            </a:r>
            <a:r>
              <a:rPr lang="en-US" sz="1200" kern="1200" dirty="0" err="1" smtClean="0">
                <a:solidFill>
                  <a:schemeClr val="tx1"/>
                </a:solidFill>
                <a:effectLst/>
                <a:latin typeface="+mn-lt"/>
                <a:ea typeface="+mn-ea"/>
                <a:cs typeface="+mn-cs"/>
              </a:rPr>
              <a:t>prioritise</a:t>
            </a:r>
            <a:r>
              <a:rPr lang="en-US" sz="1200" kern="1200" dirty="0" smtClean="0">
                <a:solidFill>
                  <a:schemeClr val="tx1"/>
                </a:solidFill>
                <a:effectLst/>
                <a:latin typeface="+mn-lt"/>
                <a:ea typeface="+mn-ea"/>
                <a:cs typeface="+mn-cs"/>
              </a:rPr>
              <a:t> needs and support choices to do less medicine, so avoiding the iatrogenic harm arising from a failure to tailor care to the individual-in-context.</a:t>
            </a:r>
            <a:r>
              <a:rPr lang="en-GB" dirty="0" smtClean="0">
                <a:effectLst/>
              </a:rPr>
              <a:t> </a:t>
            </a:r>
            <a:endParaRPr lang="en-US" dirty="0"/>
          </a:p>
        </p:txBody>
      </p:sp>
      <p:sp>
        <p:nvSpPr>
          <p:cNvPr id="4" name="Slide Number Placeholder 3"/>
          <p:cNvSpPr>
            <a:spLocks noGrp="1"/>
          </p:cNvSpPr>
          <p:nvPr>
            <p:ph type="sldNum" sz="quarter" idx="10"/>
          </p:nvPr>
        </p:nvSpPr>
        <p:spPr/>
        <p:txBody>
          <a:bodyPr/>
          <a:lstStyle/>
          <a:p>
            <a:fld id="{B49008FE-DD1A-1E48-82A6-2037C019C5DF}" type="slidenum">
              <a:rPr lang="en-US" smtClean="0"/>
              <a:t>9</a:t>
            </a:fld>
            <a:endParaRPr lang="en-US"/>
          </a:p>
        </p:txBody>
      </p:sp>
    </p:spTree>
    <p:extLst>
      <p:ext uri="{BB962C8B-B14F-4D97-AF65-F5344CB8AC3E}">
        <p14:creationId xmlns:p14="http://schemas.microsoft.com/office/powerpoint/2010/main" val="2915300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3DB2CCB6-B62D-5947-A947-8C3867D81BDC}" type="datetimeFigureOut">
              <a:rPr lang="en-US" smtClean="0"/>
              <a:t>06/07/18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285813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DB2CCB6-B62D-5947-A947-8C3867D81BDC}" type="datetimeFigureOut">
              <a:rPr lang="en-US" smtClean="0"/>
              <a:t>06/07/18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1109715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DB2CCB6-B62D-5947-A947-8C3867D81BDC}" type="datetimeFigureOut">
              <a:rPr lang="en-US" smtClean="0"/>
              <a:t>06/07/18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4241329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3DB2CCB6-B62D-5947-A947-8C3867D81BDC}" type="datetimeFigureOut">
              <a:rPr lang="en-US" smtClean="0"/>
              <a:t>06/07/18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448379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3DB2CCB6-B62D-5947-A947-8C3867D81BDC}" type="datetimeFigureOut">
              <a:rPr lang="en-US" smtClean="0"/>
              <a:t>06/07/18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4011617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DB2CCB6-B62D-5947-A947-8C3867D81BDC}" type="datetimeFigureOut">
              <a:rPr lang="en-US" smtClean="0"/>
              <a:t>06/07/18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2693813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B2CCB6-B62D-5947-A947-8C3867D81BDC}" type="datetimeFigureOut">
              <a:rPr lang="en-US" smtClean="0"/>
              <a:t>06/07/18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1131509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DB2CCB6-B62D-5947-A947-8C3867D81BDC}" type="datetimeFigureOut">
              <a:rPr lang="en-US" smtClean="0"/>
              <a:t>06/07/18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1558155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DB2CCB6-B62D-5947-A947-8C3867D81BDC}" type="datetimeFigureOut">
              <a:rPr lang="en-US" smtClean="0"/>
              <a:t>06/07/18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900002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DB2CCB6-B62D-5947-A947-8C3867D81BDC}" type="datetimeFigureOut">
              <a:rPr lang="en-US" smtClean="0"/>
              <a:t>06/07/18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2395635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DB2CCB6-B62D-5947-A947-8C3867D81BDC}" type="datetimeFigureOut">
              <a:rPr lang="en-US" smtClean="0"/>
              <a:t>06/07/18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13230-EC6C-5B42-A244-A79933B09E8B}" type="slidenum">
              <a:rPr lang="en-US" smtClean="0"/>
              <a:t>‹#›</a:t>
            </a:fld>
            <a:endParaRPr lang="en-US"/>
          </a:p>
        </p:txBody>
      </p:sp>
    </p:spTree>
    <p:extLst>
      <p:ext uri="{BB962C8B-B14F-4D97-AF65-F5344CB8AC3E}">
        <p14:creationId xmlns:p14="http://schemas.microsoft.com/office/powerpoint/2010/main" val="5649430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B2CCB6-B62D-5947-A947-8C3867D81BDC}" type="datetimeFigureOut">
              <a:rPr lang="en-US" smtClean="0"/>
              <a:t>06/07/18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613230-EC6C-5B42-A244-A79933B09E8B}" type="slidenum">
              <a:rPr lang="en-US" smtClean="0"/>
              <a:t>‹#›</a:t>
            </a:fld>
            <a:endParaRPr lang="en-US"/>
          </a:p>
        </p:txBody>
      </p:sp>
    </p:spTree>
    <p:extLst>
      <p:ext uri="{BB962C8B-B14F-4D97-AF65-F5344CB8AC3E}">
        <p14:creationId xmlns:p14="http://schemas.microsoft.com/office/powerpoint/2010/main" val="1337971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kingsfund.org.uk/events/reimagining-general-practice" TargetMode="External"/><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hyperlink" Target="http://www.whopaysthisdoctor.org/doctor/39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s://web.nhs.net/OWA/redir.aspx?SURL=AvJg78X8YqejjklY_plJhPFOKXjmRgyQlt-npQi7Us3qp8G7q8jSCGgAdAB0AHAAOgAvAC8AdwB3AHcALgBhAG4AbgBmAGEAbQBtAGUAZAAuAG8AcgBnAC8AYwBvAG4AdABlAG4AdAAvADEAMQAvADMALwAyADYAMgAuAHMAaABvAHIAdAA.&amp;URL=http://www.annfammed.org/content/11/3/262.short" TargetMode="External"/><Relationship Id="rId4" Type="http://schemas.openxmlformats.org/officeDocument/2006/relationships/hyperlink" Target="http://nhsconfed.org/resources/2015/04/bma-publish-survey-on-future-of-general-practice" TargetMode="External"/><Relationship Id="rId5" Type="http://schemas.openxmlformats.org/officeDocument/2006/relationships/hyperlink" Target="https://www.rcplondon.ac.uk/press-releases/quarter-physicians-say-continuity-care-poor-their-hospital"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emf"/><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06447"/>
            <a:ext cx="7772400" cy="1470025"/>
          </a:xfrm>
        </p:spPr>
        <p:txBody>
          <a:bodyPr>
            <a:normAutofit fontScale="90000"/>
          </a:bodyPr>
          <a:lstStyle/>
          <a:p>
            <a:r>
              <a:rPr lang="en-US" dirty="0" smtClean="0"/>
              <a:t/>
            </a:r>
            <a:br>
              <a:rPr lang="en-US" dirty="0" smtClean="0"/>
            </a:br>
            <a:r>
              <a:rPr lang="en-US" b="1" dirty="0" smtClean="0"/>
              <a:t>General </a:t>
            </a:r>
            <a:r>
              <a:rPr lang="en-US" b="1" dirty="0"/>
              <a:t>Practice Micro-teams in Tower Hamlets </a:t>
            </a:r>
            <a:r>
              <a:rPr lang="en-US" dirty="0"/>
              <a:t/>
            </a:r>
            <a:br>
              <a:rPr lang="en-US" dirty="0"/>
            </a:br>
            <a:r>
              <a:rPr lang="en-US" dirty="0"/>
              <a:t/>
            </a:r>
            <a:br>
              <a:rPr lang="en-US" dirty="0"/>
            </a:br>
            <a:endParaRPr lang="en-US" b="1" dirty="0"/>
          </a:p>
        </p:txBody>
      </p:sp>
      <p:sp>
        <p:nvSpPr>
          <p:cNvPr id="3" name="Subtitle 2"/>
          <p:cNvSpPr>
            <a:spLocks noGrp="1"/>
          </p:cNvSpPr>
          <p:nvPr>
            <p:ph type="subTitle" idx="1"/>
          </p:nvPr>
        </p:nvSpPr>
        <p:spPr>
          <a:xfrm>
            <a:off x="930274" y="1333354"/>
            <a:ext cx="7208204" cy="1044369"/>
          </a:xfrm>
        </p:spPr>
        <p:txBody>
          <a:bodyPr>
            <a:normAutofit/>
          </a:bodyPr>
          <a:lstStyle/>
          <a:p>
            <a:endParaRPr lang="en-US" sz="2800" b="1" dirty="0" smtClean="0"/>
          </a:p>
          <a:p>
            <a:r>
              <a:rPr lang="en-US" sz="2800" b="1" i="1" dirty="0" smtClean="0"/>
              <a:t>Fresh Doctors and Cost Effective Care </a:t>
            </a:r>
            <a:endParaRPr lang="en-US" sz="2800" b="1" i="1" dirty="0"/>
          </a:p>
        </p:txBody>
      </p:sp>
      <p:sp>
        <p:nvSpPr>
          <p:cNvPr id="5" name="TextBox 4"/>
          <p:cNvSpPr txBox="1"/>
          <p:nvPr/>
        </p:nvSpPr>
        <p:spPr>
          <a:xfrm>
            <a:off x="489186" y="5843294"/>
            <a:ext cx="3927822" cy="830997"/>
          </a:xfrm>
          <a:prstGeom prst="rect">
            <a:avLst/>
          </a:prstGeom>
          <a:noFill/>
        </p:spPr>
        <p:txBody>
          <a:bodyPr wrap="square" rtlCol="0">
            <a:spAutoFit/>
          </a:bodyPr>
          <a:lstStyle/>
          <a:p>
            <a:r>
              <a:rPr lang="en-US" dirty="0" smtClean="0"/>
              <a:t>Declaration: No conflicts of interest</a:t>
            </a:r>
          </a:p>
          <a:p>
            <a:r>
              <a:rPr lang="en-US" sz="1200" dirty="0">
                <a:hlinkClick r:id="rId2"/>
              </a:rPr>
              <a:t>http://www.whopaysthisdoctor.org/doctor/390</a:t>
            </a:r>
            <a:endParaRPr lang="en-US" sz="1200" dirty="0"/>
          </a:p>
          <a:p>
            <a:endParaRPr lang="en-US" dirty="0"/>
          </a:p>
        </p:txBody>
      </p:sp>
      <p:sp>
        <p:nvSpPr>
          <p:cNvPr id="8" name="Rectangle 7"/>
          <p:cNvSpPr/>
          <p:nvPr/>
        </p:nvSpPr>
        <p:spPr>
          <a:xfrm>
            <a:off x="1108074" y="2276472"/>
            <a:ext cx="7772400" cy="3600986"/>
          </a:xfrm>
          <a:prstGeom prst="rect">
            <a:avLst/>
          </a:prstGeom>
        </p:spPr>
        <p:txBody>
          <a:bodyPr wrap="square">
            <a:spAutoFit/>
          </a:bodyPr>
          <a:lstStyle/>
          <a:p>
            <a:pPr algn="ctr"/>
            <a:endParaRPr lang="en-US" sz="2400" dirty="0" smtClean="0">
              <a:solidFill>
                <a:schemeClr val="tx1"/>
              </a:solidFill>
            </a:endParaRPr>
          </a:p>
          <a:p>
            <a:pPr algn="ctr"/>
            <a:r>
              <a:rPr lang="en-US" b="1" dirty="0" err="1" smtClean="0">
                <a:solidFill>
                  <a:schemeClr val="tx1"/>
                </a:solidFill>
              </a:rPr>
              <a:t>Liliana</a:t>
            </a:r>
            <a:r>
              <a:rPr lang="en-US" b="1" dirty="0" smtClean="0">
                <a:solidFill>
                  <a:schemeClr val="tx1"/>
                </a:solidFill>
              </a:rPr>
              <a:t> </a:t>
            </a:r>
            <a:r>
              <a:rPr lang="en-US" b="1" dirty="0" err="1" smtClean="0">
                <a:solidFill>
                  <a:schemeClr val="tx1"/>
                </a:solidFill>
              </a:rPr>
              <a:t>Risi</a:t>
            </a:r>
            <a:endParaRPr lang="en-US" b="1" dirty="0" smtClean="0">
              <a:solidFill>
                <a:schemeClr val="tx1"/>
              </a:solidFill>
            </a:endParaRPr>
          </a:p>
          <a:p>
            <a:pPr algn="ctr"/>
            <a:r>
              <a:rPr lang="en-US" dirty="0" smtClean="0">
                <a:solidFill>
                  <a:schemeClr val="tx1"/>
                </a:solidFill>
              </a:rPr>
              <a:t>GP Clinical Lead Medicines </a:t>
            </a:r>
            <a:r>
              <a:rPr lang="en-US" dirty="0" err="1" smtClean="0">
                <a:solidFill>
                  <a:schemeClr val="tx1"/>
                </a:solidFill>
              </a:rPr>
              <a:t>Optimisation</a:t>
            </a:r>
            <a:r>
              <a:rPr lang="en-US" dirty="0" smtClean="0">
                <a:solidFill>
                  <a:schemeClr val="tx1"/>
                </a:solidFill>
              </a:rPr>
              <a:t> Tower Hamlets CCG </a:t>
            </a:r>
          </a:p>
          <a:p>
            <a:pPr algn="ctr"/>
            <a:endParaRPr lang="en-US" dirty="0"/>
          </a:p>
          <a:p>
            <a:pPr algn="ctr"/>
            <a:r>
              <a:rPr lang="en-US" b="1" dirty="0" err="1" smtClean="0">
                <a:solidFill>
                  <a:schemeClr val="tx1"/>
                </a:solidFill>
              </a:rPr>
              <a:t>Balvinder</a:t>
            </a:r>
            <a:r>
              <a:rPr lang="en-US" b="1" dirty="0" smtClean="0">
                <a:solidFill>
                  <a:schemeClr val="tx1"/>
                </a:solidFill>
              </a:rPr>
              <a:t> </a:t>
            </a:r>
            <a:r>
              <a:rPr lang="en-US" b="1" dirty="0" err="1" smtClean="0">
                <a:solidFill>
                  <a:schemeClr val="tx1"/>
                </a:solidFill>
              </a:rPr>
              <a:t>Kullar</a:t>
            </a:r>
            <a:endParaRPr lang="en-US" b="1" dirty="0" smtClean="0">
              <a:solidFill>
                <a:schemeClr val="tx1"/>
              </a:solidFill>
            </a:endParaRPr>
          </a:p>
          <a:p>
            <a:pPr algn="ctr"/>
            <a:r>
              <a:rPr lang="en-US" dirty="0" smtClean="0">
                <a:solidFill>
                  <a:schemeClr val="tx1"/>
                </a:solidFill>
              </a:rPr>
              <a:t> Practice Manage and Member </a:t>
            </a:r>
            <a:r>
              <a:rPr lang="en-US" dirty="0" smtClean="0"/>
              <a:t>Tower Hamlets </a:t>
            </a:r>
            <a:r>
              <a:rPr lang="en-US" dirty="0" smtClean="0">
                <a:solidFill>
                  <a:schemeClr val="tx1"/>
                </a:solidFill>
              </a:rPr>
              <a:t>GP Care Group</a:t>
            </a:r>
          </a:p>
          <a:p>
            <a:endParaRPr lang="en-US" dirty="0" smtClean="0">
              <a:hlinkClick r:id=""/>
            </a:endParaRPr>
          </a:p>
          <a:p>
            <a:pPr algn="ctr"/>
            <a:r>
              <a:rPr lang="en-US" dirty="0" smtClean="0">
                <a:hlinkClick r:id=""/>
              </a:rPr>
              <a:t>LRISI@nhs.net</a:t>
            </a:r>
            <a:endParaRPr lang="en-US" dirty="0" smtClean="0"/>
          </a:p>
          <a:p>
            <a:pPr algn="ctr"/>
            <a:endParaRPr lang="en-US" sz="1600" dirty="0" smtClean="0"/>
          </a:p>
          <a:p>
            <a:pPr algn="ctr"/>
            <a:r>
              <a:rPr lang="en-US" sz="2400" dirty="0" smtClean="0"/>
              <a:t>Kings Fund London 19 June 2018</a:t>
            </a:r>
          </a:p>
          <a:p>
            <a:pPr algn="ctr"/>
            <a:r>
              <a:rPr lang="en-US" sz="1200" dirty="0" smtClean="0">
                <a:hlinkClick r:id="rId3"/>
              </a:rPr>
              <a:t>https</a:t>
            </a:r>
            <a:r>
              <a:rPr lang="en-US" sz="1200" dirty="0">
                <a:hlinkClick r:id="rId3"/>
              </a:rPr>
              <a:t>://www.kingsfund.org.uk/events/reimagining-general-</a:t>
            </a:r>
            <a:r>
              <a:rPr lang="en-US" sz="1200" dirty="0" smtClean="0">
                <a:hlinkClick r:id="rId3"/>
              </a:rPr>
              <a:t>practice</a:t>
            </a:r>
            <a:endParaRPr lang="en-US" sz="1200" dirty="0" smtClean="0"/>
          </a:p>
          <a:p>
            <a:pPr algn="ctr"/>
            <a:endParaRPr lang="en-US" sz="2400" dirty="0"/>
          </a:p>
        </p:txBody>
      </p:sp>
      <p:pic>
        <p:nvPicPr>
          <p:cNvPr id="9" name="Picture 8"/>
          <p:cNvPicPr/>
          <p:nvPr/>
        </p:nvPicPr>
        <p:blipFill>
          <a:blip r:embed="rId4">
            <a:extLst>
              <a:ext uri="{28A0092B-C50C-407E-A947-70E740481C1C}">
                <a14:useLocalDpi xmlns:a14="http://schemas.microsoft.com/office/drawing/2010/main" val="0"/>
              </a:ext>
            </a:extLst>
          </a:blip>
          <a:srcRect/>
          <a:stretch>
            <a:fillRect/>
          </a:stretch>
        </p:blipFill>
        <p:spPr bwMode="auto">
          <a:xfrm>
            <a:off x="0" y="1855539"/>
            <a:ext cx="1787737" cy="1890571"/>
          </a:xfrm>
          <a:prstGeom prst="rect">
            <a:avLst/>
          </a:prstGeom>
          <a:noFill/>
          <a:ln>
            <a:noFill/>
          </a:ln>
        </p:spPr>
      </p:pic>
    </p:spTree>
    <p:extLst>
      <p:ext uri="{BB962C8B-B14F-4D97-AF65-F5344CB8AC3E}">
        <p14:creationId xmlns:p14="http://schemas.microsoft.com/office/powerpoint/2010/main" val="229492206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07020" y="208212"/>
            <a:ext cx="5724758" cy="6649787"/>
          </a:xfrm>
          <a:prstGeom prst="rect">
            <a:avLst/>
          </a:prstGeom>
        </p:spPr>
      </p:pic>
      <p:sp>
        <p:nvSpPr>
          <p:cNvPr id="3" name="TextBox 2"/>
          <p:cNvSpPr txBox="1"/>
          <p:nvPr/>
        </p:nvSpPr>
        <p:spPr>
          <a:xfrm>
            <a:off x="5932932" y="1442117"/>
            <a:ext cx="2206634" cy="307777"/>
          </a:xfrm>
          <a:prstGeom prst="rect">
            <a:avLst/>
          </a:prstGeom>
          <a:noFill/>
        </p:spPr>
        <p:txBody>
          <a:bodyPr wrap="square" rtlCol="0">
            <a:spAutoFit/>
          </a:bodyPr>
          <a:lstStyle/>
          <a:p>
            <a:r>
              <a:rPr lang="en-US" sz="1400" dirty="0"/>
              <a:t>22nd January </a:t>
            </a:r>
            <a:r>
              <a:rPr lang="en-US" sz="1400" dirty="0" smtClean="0"/>
              <a:t>2014</a:t>
            </a:r>
            <a:endParaRPr lang="en-US" sz="1400" dirty="0"/>
          </a:p>
        </p:txBody>
      </p:sp>
    </p:spTree>
    <p:extLst>
      <p:ext uri="{BB962C8B-B14F-4D97-AF65-F5344CB8AC3E}">
        <p14:creationId xmlns:p14="http://schemas.microsoft.com/office/powerpoint/2010/main" val="346031070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744" y="274638"/>
            <a:ext cx="8647448" cy="1143000"/>
          </a:xfrm>
        </p:spPr>
        <p:txBody>
          <a:bodyPr>
            <a:normAutofit/>
          </a:bodyPr>
          <a:lstStyle/>
          <a:p>
            <a:r>
              <a:rPr lang="en-US" sz="3200" b="1" dirty="0"/>
              <a:t>D</a:t>
            </a:r>
            <a:r>
              <a:rPr lang="en-US" sz="3200" b="1" dirty="0" smtClean="0"/>
              <a:t>rivers for establishing Micro-teams</a:t>
            </a:r>
            <a:endParaRPr lang="en-US" sz="3200" b="1" dirty="0"/>
          </a:p>
        </p:txBody>
      </p:sp>
      <p:sp>
        <p:nvSpPr>
          <p:cNvPr id="5" name="Content Placeholder 4"/>
          <p:cNvSpPr>
            <a:spLocks noGrp="1"/>
          </p:cNvSpPr>
          <p:nvPr>
            <p:ph idx="1"/>
          </p:nvPr>
        </p:nvSpPr>
        <p:spPr>
          <a:xfrm>
            <a:off x="457200" y="1220308"/>
            <a:ext cx="8229600" cy="4905856"/>
          </a:xfrm>
        </p:spPr>
        <p:txBody>
          <a:bodyPr>
            <a:normAutofit fontScale="92500" lnSpcReduction="20000"/>
          </a:bodyPr>
          <a:lstStyle/>
          <a:p>
            <a:pPr>
              <a:defRPr/>
            </a:pPr>
            <a:r>
              <a:rPr lang="en-GB" sz="1700" dirty="0" smtClean="0"/>
              <a:t>Case reviews in two large (&gt;12 000 patients) high </a:t>
            </a:r>
            <a:r>
              <a:rPr lang="en-GB" sz="1700" dirty="0"/>
              <a:t>(QOF</a:t>
            </a:r>
            <a:r>
              <a:rPr lang="en-GB" sz="1700" dirty="0" smtClean="0"/>
              <a:t>) performing practices </a:t>
            </a:r>
            <a:endParaRPr lang="en-GB" sz="1700" dirty="0"/>
          </a:p>
          <a:p>
            <a:pPr marL="914400" lvl="1" indent="-514350">
              <a:defRPr/>
            </a:pPr>
            <a:r>
              <a:rPr lang="en-GB" sz="1700" b="1" dirty="0" smtClean="0"/>
              <a:t>Cancer </a:t>
            </a:r>
            <a:r>
              <a:rPr lang="en-GB" sz="1700" b="1" dirty="0"/>
              <a:t>(Oct 2011): </a:t>
            </a:r>
            <a:r>
              <a:rPr lang="en-GB" sz="1700" dirty="0"/>
              <a:t>Up to </a:t>
            </a:r>
            <a:r>
              <a:rPr lang="en-GB" sz="1700" b="1" dirty="0">
                <a:solidFill>
                  <a:srgbClr val="FF0000"/>
                </a:solidFill>
              </a:rPr>
              <a:t>8 different GPs </a:t>
            </a:r>
            <a:r>
              <a:rPr lang="en-GB" sz="1700" dirty="0"/>
              <a:t>were involved over the course of the  year, in addition to the named GP, before a diagnosis of advanced  </a:t>
            </a:r>
            <a:r>
              <a:rPr lang="en-GB" sz="1700" dirty="0" smtClean="0"/>
              <a:t>cancer  (</a:t>
            </a:r>
            <a:r>
              <a:rPr lang="en-GB" sz="1800" i="1" dirty="0"/>
              <a:t>J R </a:t>
            </a:r>
            <a:r>
              <a:rPr lang="en-GB" sz="1800" i="1" dirty="0" err="1"/>
              <a:t>Soc</a:t>
            </a:r>
            <a:r>
              <a:rPr lang="en-GB" sz="1800" i="1" dirty="0"/>
              <a:t> Med 2013 </a:t>
            </a:r>
            <a:r>
              <a:rPr lang="en-GB" sz="1800" i="1" dirty="0" smtClean="0"/>
              <a:t>)</a:t>
            </a:r>
            <a:endParaRPr lang="en-GB" sz="1700" dirty="0" smtClean="0"/>
          </a:p>
          <a:p>
            <a:pPr marL="914400" lvl="1" indent="-514350">
              <a:defRPr/>
            </a:pPr>
            <a:r>
              <a:rPr lang="en-GB" sz="1700" b="1" dirty="0"/>
              <a:t>Dying in Hospital (April 2012): </a:t>
            </a:r>
            <a:r>
              <a:rPr lang="en-GB" sz="1700" dirty="0"/>
              <a:t>Up to </a:t>
            </a:r>
            <a:r>
              <a:rPr lang="en-GB" sz="1700" b="1" dirty="0">
                <a:solidFill>
                  <a:srgbClr val="FF0000"/>
                </a:solidFill>
              </a:rPr>
              <a:t>10 different GPs</a:t>
            </a:r>
            <a:r>
              <a:rPr lang="en-GB" sz="1700" dirty="0">
                <a:solidFill>
                  <a:srgbClr val="FF0000"/>
                </a:solidFill>
              </a:rPr>
              <a:t> </a:t>
            </a:r>
            <a:r>
              <a:rPr lang="en-GB" sz="1700" dirty="0"/>
              <a:t>were involved over the course of the  year prior to dying in hospital, in addition to the named GP, but no key GP or Team of GPs was identified to oversee a care plan (&gt;20 different GPs work in this practice</a:t>
            </a:r>
            <a:r>
              <a:rPr lang="en-GB" sz="1700" dirty="0" smtClean="0"/>
              <a:t>)</a:t>
            </a:r>
            <a:endParaRPr lang="en-GB" sz="1700" dirty="0"/>
          </a:p>
          <a:p>
            <a:pPr>
              <a:defRPr/>
            </a:pPr>
            <a:r>
              <a:rPr lang="en-GB" sz="1700" dirty="0"/>
              <a:t>Other</a:t>
            </a:r>
          </a:p>
          <a:p>
            <a:pPr lvl="1"/>
            <a:r>
              <a:rPr lang="en-GB" sz="1700" dirty="0">
                <a:latin typeface="Calibri" charset="0"/>
              </a:rPr>
              <a:t>Obligation: Informing over 75yrs of their named GP </a:t>
            </a:r>
          </a:p>
          <a:p>
            <a:pPr lvl="1"/>
            <a:r>
              <a:rPr lang="en-GB" sz="1700" dirty="0">
                <a:latin typeface="Calibri" charset="0"/>
              </a:rPr>
              <a:t>Workforce: </a:t>
            </a:r>
          </a:p>
          <a:p>
            <a:pPr lvl="2"/>
            <a:r>
              <a:rPr lang="en-GB" sz="1700" dirty="0">
                <a:latin typeface="Calibri" charset="0"/>
              </a:rPr>
              <a:t>Maximise effectiveness </a:t>
            </a:r>
            <a:r>
              <a:rPr lang="en-GB" sz="1700" dirty="0" smtClean="0">
                <a:latin typeface="Calibri" charset="0"/>
              </a:rPr>
              <a:t>of </a:t>
            </a:r>
            <a:r>
              <a:rPr lang="en-GB" sz="1700" dirty="0">
                <a:latin typeface="Calibri" charset="0"/>
              </a:rPr>
              <a:t>predominantly  part </a:t>
            </a:r>
            <a:r>
              <a:rPr lang="en-GB" sz="1700" dirty="0" smtClean="0">
                <a:latin typeface="Calibri" charset="0"/>
              </a:rPr>
              <a:t>time GP </a:t>
            </a:r>
            <a:r>
              <a:rPr lang="en-GB" sz="1700" dirty="0">
                <a:latin typeface="Calibri" charset="0"/>
              </a:rPr>
              <a:t>workforce </a:t>
            </a:r>
            <a:endParaRPr lang="en-GB" sz="1700" dirty="0" smtClean="0">
              <a:latin typeface="Calibri" charset="0"/>
            </a:endParaRPr>
          </a:p>
          <a:p>
            <a:pPr lvl="2"/>
            <a:r>
              <a:rPr lang="en-GB" sz="1700" dirty="0" smtClean="0"/>
              <a:t>Practice size range from 20 800 - 1 303 patients (15/36&gt;10 000 patients)</a:t>
            </a:r>
            <a:endParaRPr lang="en-GB" sz="1700" dirty="0" smtClean="0">
              <a:latin typeface="Calibri" charset="0"/>
            </a:endParaRPr>
          </a:p>
          <a:p>
            <a:pPr lvl="2"/>
            <a:r>
              <a:rPr lang="en-US" sz="1700" dirty="0" smtClean="0"/>
              <a:t>1.4 </a:t>
            </a:r>
            <a:r>
              <a:rPr lang="en-US" sz="1700" dirty="0"/>
              <a:t>M consultations/</a:t>
            </a:r>
            <a:r>
              <a:rPr lang="en-US" sz="1700" dirty="0" smtClean="0"/>
              <a:t>year </a:t>
            </a:r>
            <a:r>
              <a:rPr lang="en-US" sz="1700" dirty="0"/>
              <a:t> </a:t>
            </a:r>
            <a:r>
              <a:rPr lang="en-US" sz="1700" dirty="0" smtClean="0"/>
              <a:t>(280 </a:t>
            </a:r>
            <a:r>
              <a:rPr lang="en-US" sz="1700" dirty="0"/>
              <a:t>000x5/</a:t>
            </a:r>
            <a:r>
              <a:rPr lang="en-US" sz="1700" dirty="0" smtClean="0"/>
              <a:t>year)* Social disadvantage</a:t>
            </a:r>
            <a:endParaRPr lang="en-US" sz="1700" dirty="0"/>
          </a:p>
          <a:p>
            <a:pPr lvl="2"/>
            <a:r>
              <a:rPr lang="en-US" sz="1700" dirty="0" smtClean="0">
                <a:solidFill>
                  <a:srgbClr val="000000"/>
                </a:solidFill>
              </a:rPr>
              <a:t> </a:t>
            </a:r>
            <a:r>
              <a:rPr lang="en-US" sz="1700" dirty="0">
                <a:solidFill>
                  <a:srgbClr val="000000"/>
                </a:solidFill>
              </a:rPr>
              <a:t>&gt;900 000 consultations </a:t>
            </a:r>
            <a:r>
              <a:rPr lang="en-US" sz="1700" dirty="0" smtClean="0">
                <a:solidFill>
                  <a:srgbClr val="000000"/>
                </a:solidFill>
              </a:rPr>
              <a:t> </a:t>
            </a:r>
            <a:r>
              <a:rPr lang="en-US" sz="1700" dirty="0">
                <a:solidFill>
                  <a:srgbClr val="000000"/>
                </a:solidFill>
              </a:rPr>
              <a:t>delivered by GPs working in a 'sessional' </a:t>
            </a:r>
            <a:r>
              <a:rPr lang="en-US" sz="1700" dirty="0" smtClean="0">
                <a:solidFill>
                  <a:srgbClr val="000000"/>
                </a:solidFill>
              </a:rPr>
              <a:t>capacity </a:t>
            </a:r>
          </a:p>
          <a:p>
            <a:pPr lvl="2"/>
            <a:r>
              <a:rPr lang="en-US" sz="1700" dirty="0" smtClean="0">
                <a:solidFill>
                  <a:srgbClr val="000000"/>
                </a:solidFill>
                <a:latin typeface="Calibri" charset="0"/>
              </a:rPr>
              <a:t>‘Back room’ function (HR, supplies etc.) and </a:t>
            </a:r>
            <a:r>
              <a:rPr lang="en-US" sz="1700" dirty="0">
                <a:solidFill>
                  <a:srgbClr val="000000"/>
                </a:solidFill>
                <a:latin typeface="Calibri" charset="0"/>
              </a:rPr>
              <a:t>‘front room’ </a:t>
            </a:r>
            <a:r>
              <a:rPr lang="en-US" sz="1700" dirty="0" smtClean="0">
                <a:solidFill>
                  <a:srgbClr val="000000"/>
                </a:solidFill>
                <a:latin typeface="Calibri" charset="0"/>
              </a:rPr>
              <a:t>function </a:t>
            </a:r>
            <a:r>
              <a:rPr lang="en-US" sz="1300" dirty="0" smtClean="0">
                <a:solidFill>
                  <a:srgbClr val="000000"/>
                </a:solidFill>
                <a:latin typeface="Calibri" charset="0"/>
              </a:rPr>
              <a:t>how best to manage uncertainty and risk through continuity of:</a:t>
            </a:r>
          </a:p>
          <a:p>
            <a:pPr lvl="3"/>
            <a:r>
              <a:rPr lang="en-US" sz="900" dirty="0" smtClean="0">
                <a:solidFill>
                  <a:srgbClr val="000000"/>
                </a:solidFill>
                <a:latin typeface="Calibri" charset="0"/>
              </a:rPr>
              <a:t>Information,</a:t>
            </a:r>
          </a:p>
          <a:p>
            <a:pPr lvl="3"/>
            <a:r>
              <a:rPr lang="en-US" sz="900" dirty="0" smtClean="0">
                <a:solidFill>
                  <a:srgbClr val="000000"/>
                </a:solidFill>
                <a:latin typeface="Calibri" charset="0"/>
              </a:rPr>
              <a:t>Management</a:t>
            </a:r>
          </a:p>
          <a:p>
            <a:pPr lvl="3"/>
            <a:r>
              <a:rPr lang="en-US" sz="900" dirty="0" smtClean="0">
                <a:solidFill>
                  <a:srgbClr val="000000"/>
                </a:solidFill>
                <a:latin typeface="Calibri" charset="0"/>
              </a:rPr>
              <a:t>Relationship </a:t>
            </a:r>
          </a:p>
          <a:p>
            <a:pPr lvl="2"/>
            <a:r>
              <a:rPr lang="en-GB" sz="1700" dirty="0" smtClean="0">
                <a:latin typeface="Calibri" charset="0"/>
              </a:rPr>
              <a:t>Restore </a:t>
            </a:r>
            <a:r>
              <a:rPr lang="en-GB" sz="1700" dirty="0">
                <a:latin typeface="Calibri" charset="0"/>
              </a:rPr>
              <a:t>‘</a:t>
            </a:r>
            <a:r>
              <a:rPr lang="en-GB" sz="1700" b="1" dirty="0">
                <a:solidFill>
                  <a:srgbClr val="0000FF"/>
                </a:solidFill>
                <a:latin typeface="Calibri" charset="0"/>
              </a:rPr>
              <a:t>ownership and control</a:t>
            </a:r>
            <a:r>
              <a:rPr lang="en-GB" sz="1700" dirty="0">
                <a:latin typeface="Calibri" charset="0"/>
              </a:rPr>
              <a:t>’  </a:t>
            </a:r>
          </a:p>
          <a:p>
            <a:pPr lvl="3"/>
            <a:r>
              <a:rPr lang="en-GB" sz="1300" dirty="0">
                <a:latin typeface="Calibri" charset="0"/>
              </a:rPr>
              <a:t>&gt;70 % (&gt;200/300) are Sessional GPs </a:t>
            </a:r>
            <a:r>
              <a:rPr lang="en-GB" sz="1300" dirty="0" smtClean="0">
                <a:latin typeface="Calibri" charset="0"/>
              </a:rPr>
              <a:t>(pilot workforce data)</a:t>
            </a:r>
            <a:endParaRPr lang="en-GB" sz="1300" dirty="0">
              <a:latin typeface="Calibri" charset="0"/>
            </a:endParaRPr>
          </a:p>
          <a:p>
            <a:pPr lvl="3"/>
            <a:r>
              <a:rPr lang="en-GB" sz="1300" dirty="0">
                <a:latin typeface="Calibri" charset="0"/>
              </a:rPr>
              <a:t>Succession planning - age structure of workforce &gt;10% within 5 years of retirement </a:t>
            </a:r>
          </a:p>
          <a:p>
            <a:pPr marL="514350" indent="-514350">
              <a:defRPr/>
            </a:pPr>
            <a:endParaRPr lang="en-GB" sz="3100" dirty="0"/>
          </a:p>
          <a:p>
            <a:endParaRPr lang="en-US" dirty="0" smtClean="0"/>
          </a:p>
          <a:p>
            <a:endParaRPr lang="en-US" dirty="0"/>
          </a:p>
        </p:txBody>
      </p:sp>
    </p:spTree>
    <p:extLst>
      <p:ext uri="{BB962C8B-B14F-4D97-AF65-F5344CB8AC3E}">
        <p14:creationId xmlns:p14="http://schemas.microsoft.com/office/powerpoint/2010/main" val="89193408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801483" y="900863"/>
            <a:ext cx="5493044" cy="5168882"/>
          </a:xfrm>
          <a:prstGeom prst="rect">
            <a:avLst/>
          </a:prstGeom>
          <a:noFill/>
          <a:ln>
            <a:noFill/>
          </a:ln>
        </p:spPr>
      </p:pic>
      <p:sp>
        <p:nvSpPr>
          <p:cNvPr id="3" name="TextBox 2"/>
          <p:cNvSpPr txBox="1"/>
          <p:nvPr/>
        </p:nvSpPr>
        <p:spPr>
          <a:xfrm>
            <a:off x="1683352" y="900862"/>
            <a:ext cx="2598860" cy="369332"/>
          </a:xfrm>
          <a:prstGeom prst="rect">
            <a:avLst/>
          </a:prstGeom>
          <a:noFill/>
        </p:spPr>
        <p:txBody>
          <a:bodyPr wrap="square" rtlCol="0">
            <a:spAutoFit/>
          </a:bodyPr>
          <a:lstStyle/>
          <a:p>
            <a:endParaRPr lang="en-US" dirty="0"/>
          </a:p>
        </p:txBody>
      </p:sp>
      <p:pic>
        <p:nvPicPr>
          <p:cNvPr id="4" name="Picture 3"/>
          <p:cNvPicPr>
            <a:picLocks noChangeAspect="1"/>
          </p:cNvPicPr>
          <p:nvPr/>
        </p:nvPicPr>
        <p:blipFill>
          <a:blip r:embed="rId3"/>
          <a:stretch>
            <a:fillRect/>
          </a:stretch>
        </p:blipFill>
        <p:spPr>
          <a:xfrm>
            <a:off x="0" y="891029"/>
            <a:ext cx="9144000" cy="5966971"/>
          </a:xfrm>
          <a:prstGeom prst="rect">
            <a:avLst/>
          </a:prstGeom>
        </p:spPr>
      </p:pic>
      <p:sp>
        <p:nvSpPr>
          <p:cNvPr id="5" name="TextBox 4"/>
          <p:cNvSpPr txBox="1"/>
          <p:nvPr/>
        </p:nvSpPr>
        <p:spPr>
          <a:xfrm>
            <a:off x="1993444" y="310133"/>
            <a:ext cx="4887628" cy="369332"/>
          </a:xfrm>
          <a:prstGeom prst="rect">
            <a:avLst/>
          </a:prstGeom>
          <a:noFill/>
        </p:spPr>
        <p:txBody>
          <a:bodyPr wrap="square" rtlCol="0">
            <a:spAutoFit/>
          </a:bodyPr>
          <a:lstStyle/>
          <a:p>
            <a:endParaRPr lang="en-US" dirty="0"/>
          </a:p>
        </p:txBody>
      </p:sp>
      <p:sp>
        <p:nvSpPr>
          <p:cNvPr id="6" name="Rectangle 5"/>
          <p:cNvSpPr/>
          <p:nvPr/>
        </p:nvSpPr>
        <p:spPr>
          <a:xfrm>
            <a:off x="664481" y="313731"/>
            <a:ext cx="7811346" cy="369332"/>
          </a:xfrm>
          <a:prstGeom prst="rect">
            <a:avLst/>
          </a:prstGeom>
        </p:spPr>
        <p:txBody>
          <a:bodyPr wrap="square">
            <a:spAutoFit/>
          </a:bodyPr>
          <a:lstStyle/>
          <a:p>
            <a:r>
              <a:rPr lang="en-GB" b="1" dirty="0"/>
              <a:t>Front Office and Back Office Functions: Tower Hamlets Micro-teams in context </a:t>
            </a:r>
          </a:p>
        </p:txBody>
      </p:sp>
    </p:spTree>
    <p:extLst>
      <p:ext uri="{BB962C8B-B14F-4D97-AF65-F5344CB8AC3E}">
        <p14:creationId xmlns:p14="http://schemas.microsoft.com/office/powerpoint/2010/main" val="246459727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Relational  Continuity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Highly valued by: </a:t>
            </a:r>
          </a:p>
          <a:p>
            <a:pPr lvl="1"/>
            <a:r>
              <a:rPr lang="en-US" u="sng" dirty="0" smtClean="0"/>
              <a:t>most</a:t>
            </a:r>
            <a:r>
              <a:rPr lang="en-US" dirty="0" smtClean="0"/>
              <a:t> patients </a:t>
            </a:r>
            <a:r>
              <a:rPr lang="en-US" sz="1200" dirty="0" smtClean="0"/>
              <a:t>(Jeannie Haggerty) </a:t>
            </a:r>
            <a:r>
              <a:rPr lang="en-US" sz="1200" u="sng" dirty="0" smtClean="0">
                <a:hlinkClick r:id="rId3"/>
              </a:rPr>
              <a:t>http</a:t>
            </a:r>
            <a:r>
              <a:rPr lang="en-US" sz="1200" u="sng" dirty="0">
                <a:hlinkClick r:id="rId3"/>
              </a:rPr>
              <a:t>://www.annfammed.org/content/11/3/262.short</a:t>
            </a:r>
            <a:endParaRPr lang="en-US" sz="1200" u="sng" dirty="0" smtClean="0"/>
          </a:p>
          <a:p>
            <a:pPr lvl="1"/>
            <a:r>
              <a:rPr lang="en-US" dirty="0" smtClean="0"/>
              <a:t>GPs - </a:t>
            </a:r>
            <a:r>
              <a:rPr lang="en-US" dirty="0"/>
              <a:t>consistently selected as the most important factor </a:t>
            </a:r>
            <a:endParaRPr lang="en-US" dirty="0" smtClean="0"/>
          </a:p>
          <a:p>
            <a:pPr marL="857250" lvl="2" indent="0">
              <a:buNone/>
            </a:pPr>
            <a:r>
              <a:rPr lang="en-US" sz="1200" dirty="0" smtClean="0"/>
              <a:t>The </a:t>
            </a:r>
            <a:r>
              <a:rPr lang="en-US" sz="1200" dirty="0"/>
              <a:t>Future of General Practice 2015  </a:t>
            </a:r>
            <a:r>
              <a:rPr lang="en-US" sz="1200" dirty="0">
                <a:solidFill>
                  <a:srgbClr val="FF0000"/>
                </a:solidFill>
              </a:rPr>
              <a:t>15,560 </a:t>
            </a:r>
            <a:r>
              <a:rPr lang="en-US" sz="1200" dirty="0" smtClean="0">
                <a:solidFill>
                  <a:srgbClr val="FF0000"/>
                </a:solidFill>
              </a:rPr>
              <a:t>respondents </a:t>
            </a:r>
            <a:r>
              <a:rPr lang="en-US" sz="1200" dirty="0" smtClean="0">
                <a:hlinkClick r:id="rId4"/>
              </a:rPr>
              <a:t>http</a:t>
            </a:r>
            <a:r>
              <a:rPr lang="en-US" sz="1200" dirty="0">
                <a:hlinkClick r:id="rId4"/>
              </a:rPr>
              <a:t>://nhsconfed.org/resources/2015/04/bma-publish-survey-on-future-of-general-</a:t>
            </a:r>
            <a:r>
              <a:rPr lang="en-US" sz="1200" dirty="0" smtClean="0">
                <a:hlinkClick r:id="rId4"/>
              </a:rPr>
              <a:t>practice</a:t>
            </a:r>
            <a:endParaRPr lang="en-US" sz="1200" dirty="0" smtClean="0"/>
          </a:p>
          <a:p>
            <a:pPr lvl="1"/>
            <a:r>
              <a:rPr lang="en-US" dirty="0"/>
              <a:t>Secondary Care </a:t>
            </a:r>
            <a:r>
              <a:rPr lang="en-US" sz="1200" dirty="0">
                <a:hlinkClick r:id="rId5"/>
              </a:rPr>
              <a:t>https://www.rcplondon.ac.uk/press-releases/quarter-physicians-say-continuity-care-poor-their-</a:t>
            </a:r>
            <a:r>
              <a:rPr lang="en-US" sz="1200" dirty="0" smtClean="0">
                <a:hlinkClick r:id="rId5"/>
              </a:rPr>
              <a:t>hospital</a:t>
            </a:r>
            <a:endParaRPr lang="en-US" sz="1200" dirty="0" smtClean="0"/>
          </a:p>
          <a:p>
            <a:pPr lvl="1"/>
            <a:endParaRPr lang="en-US" dirty="0" smtClean="0"/>
          </a:p>
          <a:p>
            <a:r>
              <a:rPr lang="en-US" dirty="0" smtClean="0"/>
              <a:t>Cost Effective - reduced costs  through less: prescriptions; tests A&amp;E attendance; hospital admissions and more </a:t>
            </a:r>
            <a:r>
              <a:rPr lang="en-US" sz="2600" dirty="0" smtClean="0"/>
              <a:t>(</a:t>
            </a:r>
            <a:r>
              <a:rPr lang="en-GB" sz="2600" dirty="0"/>
              <a:t>Kings Fund </a:t>
            </a:r>
            <a:r>
              <a:rPr lang="en-GB" sz="2600" dirty="0" smtClean="0"/>
              <a:t>2010;BMJ 2017) </a:t>
            </a:r>
            <a:endParaRPr lang="en-GB" sz="2600" dirty="0"/>
          </a:p>
          <a:p>
            <a:endParaRPr lang="en-US" dirty="0" smtClean="0"/>
          </a:p>
          <a:p>
            <a:pPr lvl="1"/>
            <a:endParaRPr lang="en-US" dirty="0" smtClean="0"/>
          </a:p>
          <a:p>
            <a:endParaRPr lang="en-US" dirty="0" smtClean="0"/>
          </a:p>
          <a:p>
            <a:endParaRPr lang="en-US" dirty="0"/>
          </a:p>
        </p:txBody>
      </p:sp>
    </p:spTree>
    <p:extLst>
      <p:ext uri="{BB962C8B-B14F-4D97-AF65-F5344CB8AC3E}">
        <p14:creationId xmlns:p14="http://schemas.microsoft.com/office/powerpoint/2010/main" val="156036654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If evidence so strong why have practices not embraced micro-teams?</a:t>
            </a:r>
            <a:endParaRPr lang="en-US" b="1" dirty="0"/>
          </a:p>
        </p:txBody>
      </p:sp>
      <p:sp>
        <p:nvSpPr>
          <p:cNvPr id="3" name="Content Placeholder 2"/>
          <p:cNvSpPr>
            <a:spLocks noGrp="1"/>
          </p:cNvSpPr>
          <p:nvPr>
            <p:ph idx="1"/>
          </p:nvPr>
        </p:nvSpPr>
        <p:spPr/>
        <p:txBody>
          <a:bodyPr>
            <a:normAutofit/>
          </a:bodyPr>
          <a:lstStyle/>
          <a:p>
            <a:r>
              <a:rPr lang="en-US" sz="3600" dirty="0" smtClean="0"/>
              <a:t>Variation in understanding what is delivered in General Practice </a:t>
            </a:r>
          </a:p>
          <a:p>
            <a:r>
              <a:rPr lang="en-US" sz="3600" dirty="0" smtClean="0"/>
              <a:t>Variation in leadership and decision making across practices</a:t>
            </a:r>
          </a:p>
          <a:p>
            <a:r>
              <a:rPr lang="en-US" sz="3600" dirty="0" smtClean="0"/>
              <a:t>Lack of integrated data to describe waste in the system</a:t>
            </a:r>
            <a:endParaRPr lang="en-US" sz="3600" dirty="0"/>
          </a:p>
        </p:txBody>
      </p:sp>
    </p:spTree>
    <p:extLst>
      <p:ext uri="{BB962C8B-B14F-4D97-AF65-F5344CB8AC3E}">
        <p14:creationId xmlns:p14="http://schemas.microsoft.com/office/powerpoint/2010/main" val="395680946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5721" y="489589"/>
            <a:ext cx="9144000" cy="5170461"/>
          </a:xfrm>
          <a:prstGeom prst="rect">
            <a:avLst/>
          </a:prstGeom>
        </p:spPr>
      </p:pic>
      <p:sp>
        <p:nvSpPr>
          <p:cNvPr id="3" name="TextBox 2"/>
          <p:cNvSpPr txBox="1"/>
          <p:nvPr/>
        </p:nvSpPr>
        <p:spPr>
          <a:xfrm>
            <a:off x="145721" y="6047229"/>
            <a:ext cx="8285286" cy="523220"/>
          </a:xfrm>
          <a:prstGeom prst="rect">
            <a:avLst/>
          </a:prstGeom>
          <a:noFill/>
        </p:spPr>
        <p:txBody>
          <a:bodyPr wrap="square" rtlCol="0">
            <a:spAutoFit/>
          </a:bodyPr>
          <a:lstStyle/>
          <a:p>
            <a:r>
              <a:rPr lang="en-GB" sz="1400" dirty="0" err="1"/>
              <a:t>Malby</a:t>
            </a:r>
            <a:r>
              <a:rPr lang="en-GB" sz="1400" dirty="0"/>
              <a:t> </a:t>
            </a:r>
            <a:r>
              <a:rPr lang="en-GB" sz="1400" dirty="0" err="1"/>
              <a:t>Downham</a:t>
            </a:r>
            <a:r>
              <a:rPr lang="en-GB" sz="1400" dirty="0"/>
              <a:t> and </a:t>
            </a:r>
            <a:r>
              <a:rPr lang="en-GB" sz="1400" dirty="0" err="1"/>
              <a:t>Hufflett</a:t>
            </a:r>
            <a:r>
              <a:rPr lang="en-GB" sz="1400" dirty="0"/>
              <a:t>. 2016 London Primary Care Quality Academy. London South Bank </a:t>
            </a:r>
            <a:r>
              <a:rPr lang="en-GB" sz="1400" dirty="0" smtClean="0"/>
              <a:t>University </a:t>
            </a:r>
            <a:r>
              <a:rPr lang="en-GB" sz="1400" dirty="0"/>
              <a:t> </a:t>
            </a:r>
            <a:r>
              <a:rPr lang="en-GB" sz="1400" dirty="0" err="1"/>
              <a:t>R.Malby@lsbu.ac.uk</a:t>
            </a:r>
            <a:endParaRPr lang="en-GB" sz="1400" dirty="0"/>
          </a:p>
        </p:txBody>
      </p:sp>
    </p:spTree>
    <p:extLst>
      <p:ext uri="{BB962C8B-B14F-4D97-AF65-F5344CB8AC3E}">
        <p14:creationId xmlns:p14="http://schemas.microsoft.com/office/powerpoint/2010/main" val="303022676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33911"/>
            <a:ext cx="9144000" cy="5223403"/>
          </a:xfrm>
          <a:prstGeom prst="rect">
            <a:avLst/>
          </a:prstGeom>
        </p:spPr>
      </p:pic>
      <p:sp>
        <p:nvSpPr>
          <p:cNvPr id="3" name="TextBox 2"/>
          <p:cNvSpPr txBox="1"/>
          <p:nvPr/>
        </p:nvSpPr>
        <p:spPr>
          <a:xfrm>
            <a:off x="145721" y="6047229"/>
            <a:ext cx="8285286" cy="523220"/>
          </a:xfrm>
          <a:prstGeom prst="rect">
            <a:avLst/>
          </a:prstGeom>
          <a:noFill/>
        </p:spPr>
        <p:txBody>
          <a:bodyPr wrap="square" rtlCol="0">
            <a:spAutoFit/>
          </a:bodyPr>
          <a:lstStyle/>
          <a:p>
            <a:r>
              <a:rPr lang="en-GB" sz="1400" dirty="0" err="1"/>
              <a:t>Malby</a:t>
            </a:r>
            <a:r>
              <a:rPr lang="en-GB" sz="1400" dirty="0"/>
              <a:t> </a:t>
            </a:r>
            <a:r>
              <a:rPr lang="en-GB" sz="1400" dirty="0" err="1"/>
              <a:t>Downham</a:t>
            </a:r>
            <a:r>
              <a:rPr lang="en-GB" sz="1400" dirty="0"/>
              <a:t> and </a:t>
            </a:r>
            <a:r>
              <a:rPr lang="en-GB" sz="1400" dirty="0" err="1"/>
              <a:t>Hufflett</a:t>
            </a:r>
            <a:r>
              <a:rPr lang="en-GB" sz="1400" dirty="0"/>
              <a:t>. 2016 London Primary Care Quality Academy. London South Bank </a:t>
            </a:r>
            <a:r>
              <a:rPr lang="en-GB" sz="1400" dirty="0" smtClean="0"/>
              <a:t>University </a:t>
            </a:r>
            <a:r>
              <a:rPr lang="en-GB" sz="1400" dirty="0"/>
              <a:t> </a:t>
            </a:r>
            <a:r>
              <a:rPr lang="en-GB" sz="1400" dirty="0" err="1"/>
              <a:t>R.Malby@lsbu.ac.uk</a:t>
            </a:r>
            <a:endParaRPr lang="en-GB" sz="1400" dirty="0"/>
          </a:p>
        </p:txBody>
      </p:sp>
    </p:spTree>
    <p:extLst>
      <p:ext uri="{BB962C8B-B14F-4D97-AF65-F5344CB8AC3E}">
        <p14:creationId xmlns:p14="http://schemas.microsoft.com/office/powerpoint/2010/main" val="37226954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Managing Uncertainty and Coproduction of Care</a:t>
            </a:r>
            <a:br>
              <a:rPr lang="en-US" sz="3200" dirty="0" smtClean="0"/>
            </a:br>
            <a:endParaRPr lang="en-US" sz="3200"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rcRect l="-13371" r="-13371"/>
          <a:stretch>
            <a:fillRect/>
          </a:stretch>
        </p:blipFill>
        <p:spPr bwMode="auto">
          <a:xfrm>
            <a:off x="535766" y="1220788"/>
            <a:ext cx="8151033" cy="4905375"/>
          </a:xfrm>
          <a:prstGeom prst="rect">
            <a:avLst/>
          </a:prstGeom>
          <a:noFill/>
          <a:ln>
            <a:noFill/>
          </a:ln>
        </p:spPr>
      </p:pic>
      <p:sp>
        <p:nvSpPr>
          <p:cNvPr id="3" name="TextBox 2"/>
          <p:cNvSpPr txBox="1"/>
          <p:nvPr/>
        </p:nvSpPr>
        <p:spPr>
          <a:xfrm>
            <a:off x="-1" y="6215966"/>
            <a:ext cx="4710435" cy="553998"/>
          </a:xfrm>
          <a:prstGeom prst="rect">
            <a:avLst/>
          </a:prstGeom>
          <a:noFill/>
        </p:spPr>
        <p:txBody>
          <a:bodyPr wrap="square" rtlCol="0">
            <a:spAutoFit/>
          </a:bodyPr>
          <a:lstStyle/>
          <a:p>
            <a:pPr fontAlgn="base"/>
            <a:r>
              <a:rPr lang="en-GB" sz="1000" dirty="0"/>
              <a:t>Realising the full potential of primary care: </a:t>
            </a:r>
            <a:endParaRPr lang="en-GB" sz="1000" dirty="0" smtClean="0"/>
          </a:p>
          <a:p>
            <a:pPr fontAlgn="base"/>
            <a:r>
              <a:rPr lang="en-GB" sz="1000" dirty="0" smtClean="0"/>
              <a:t>uniting </a:t>
            </a:r>
            <a:r>
              <a:rPr lang="en-GB" sz="1000" dirty="0"/>
              <a:t>the ‘two faces’ of </a:t>
            </a:r>
            <a:r>
              <a:rPr lang="en-GB" sz="1000" dirty="0" err="1" smtClean="0"/>
              <a:t>generalism</a:t>
            </a:r>
            <a:r>
              <a:rPr lang="en-GB" sz="1000" dirty="0" smtClean="0"/>
              <a:t>. </a:t>
            </a:r>
            <a:r>
              <a:rPr lang="en-GB" sz="1000" dirty="0"/>
              <a:t>BJGP 2017</a:t>
            </a:r>
          </a:p>
          <a:p>
            <a:pPr fontAlgn="base"/>
            <a:r>
              <a:rPr lang="en-GB" sz="1000" dirty="0"/>
              <a:t>Joanne Reeve and Richard Byng</a:t>
            </a:r>
          </a:p>
        </p:txBody>
      </p:sp>
      <p:sp>
        <p:nvSpPr>
          <p:cNvPr id="10" name="Slide Number Placeholder 9"/>
          <p:cNvSpPr>
            <a:spLocks noGrp="1"/>
          </p:cNvSpPr>
          <p:nvPr>
            <p:ph type="sldNum" sz="quarter" idx="12"/>
          </p:nvPr>
        </p:nvSpPr>
        <p:spPr/>
        <p:txBody>
          <a:bodyPr/>
          <a:lstStyle/>
          <a:p>
            <a:fld id="{8BE6A56B-897B-9A4A-BEBD-8BFA12BFF59A}" type="slidenum">
              <a:rPr lang="en-US" smtClean="0"/>
              <a:t>9</a:t>
            </a:fld>
            <a:endParaRPr lang="en-US"/>
          </a:p>
        </p:txBody>
      </p:sp>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4420019" y="3721595"/>
            <a:ext cx="290416" cy="451571"/>
          </a:xfrm>
          <a:prstGeom prst="rect">
            <a:avLst/>
          </a:prstGeom>
          <a:noFill/>
          <a:ln>
            <a:noFill/>
          </a:ln>
        </p:spPr>
      </p:pic>
    </p:spTree>
    <p:extLst>
      <p:ext uri="{BB962C8B-B14F-4D97-AF65-F5344CB8AC3E}">
        <p14:creationId xmlns:p14="http://schemas.microsoft.com/office/powerpoint/2010/main" val="20723477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Variation </a:t>
            </a:r>
            <a:r>
              <a:rPr lang="en-US" dirty="0"/>
              <a:t>in leadership and decision making across practices</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a:t>For 17/18 Tower Hamlets CCG </a:t>
            </a:r>
            <a:r>
              <a:rPr lang="en-GB" dirty="0" smtClean="0"/>
              <a:t>offered </a:t>
            </a:r>
            <a:r>
              <a:rPr lang="en-GB" dirty="0"/>
              <a:t>a local alternative to </a:t>
            </a:r>
            <a:r>
              <a:rPr lang="en-GB" dirty="0" smtClean="0"/>
              <a:t>QOF. Variation in how decision was made with some making the decision with </a:t>
            </a:r>
          </a:p>
          <a:p>
            <a:pPr>
              <a:buFontTx/>
              <a:buChar char="-"/>
            </a:pPr>
            <a:r>
              <a:rPr lang="en-GB" dirty="0" smtClean="0"/>
              <a:t>Only  GP partners </a:t>
            </a:r>
          </a:p>
          <a:p>
            <a:pPr>
              <a:buFontTx/>
              <a:buChar char="-"/>
            </a:pPr>
            <a:r>
              <a:rPr lang="en-GB" dirty="0"/>
              <a:t>A</a:t>
            </a:r>
            <a:r>
              <a:rPr lang="en-GB" dirty="0" smtClean="0"/>
              <a:t>ll GPs in the practice</a:t>
            </a:r>
          </a:p>
          <a:p>
            <a:pPr>
              <a:buFontTx/>
              <a:buChar char="-"/>
            </a:pPr>
            <a:r>
              <a:rPr lang="en-GB" dirty="0" smtClean="0"/>
              <a:t>All clinicians in the practice (GPs and PNs) </a:t>
            </a:r>
          </a:p>
          <a:p>
            <a:pPr>
              <a:buFontTx/>
              <a:buChar char="-"/>
            </a:pPr>
            <a:r>
              <a:rPr lang="en-GB" dirty="0" smtClean="0"/>
              <a:t>The whole practice team (Clinical and Administrative)</a:t>
            </a:r>
          </a:p>
          <a:p>
            <a:pPr>
              <a:buFontTx/>
              <a:buChar char="-"/>
            </a:pPr>
            <a:r>
              <a:rPr lang="en-GB" dirty="0" smtClean="0"/>
              <a:t>All the practices in the Network</a:t>
            </a:r>
          </a:p>
          <a:p>
            <a:pPr>
              <a:buFontTx/>
              <a:buChar char="-"/>
            </a:pPr>
            <a:endParaRPr lang="en-GB" dirty="0" smtClean="0"/>
          </a:p>
          <a:p>
            <a:pPr>
              <a:buFontTx/>
              <a:buChar char="-"/>
            </a:pPr>
            <a:endParaRPr lang="en-US" dirty="0"/>
          </a:p>
        </p:txBody>
      </p:sp>
    </p:spTree>
    <p:extLst>
      <p:ext uri="{BB962C8B-B14F-4D97-AF65-F5344CB8AC3E}">
        <p14:creationId xmlns:p14="http://schemas.microsoft.com/office/powerpoint/2010/main" val="211860482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59427" t="15741" r="9271" b="3518"/>
          <a:stretch/>
        </p:blipFill>
        <p:spPr>
          <a:xfrm>
            <a:off x="6544036" y="919934"/>
            <a:ext cx="2219807" cy="2067212"/>
          </a:xfrm>
          <a:prstGeom prst="rect">
            <a:avLst/>
          </a:prstGeom>
        </p:spPr>
      </p:pic>
      <p:sp>
        <p:nvSpPr>
          <p:cNvPr id="2" name="TextBox 1"/>
          <p:cNvSpPr txBox="1"/>
          <p:nvPr/>
        </p:nvSpPr>
        <p:spPr>
          <a:xfrm>
            <a:off x="190047" y="160990"/>
            <a:ext cx="8573796" cy="461665"/>
          </a:xfrm>
          <a:prstGeom prst="rect">
            <a:avLst/>
          </a:prstGeom>
          <a:noFill/>
        </p:spPr>
        <p:txBody>
          <a:bodyPr wrap="square" rtlCol="0">
            <a:spAutoFit/>
          </a:bodyPr>
          <a:lstStyle/>
          <a:p>
            <a:r>
              <a:rPr lang="en-US" sz="2400" b="1" dirty="0" smtClean="0"/>
              <a:t>Tower Hamlets Leadership Vision for Real Time Integrated Data</a:t>
            </a:r>
            <a:endParaRPr lang="en-US" sz="2400" b="1" dirty="0"/>
          </a:p>
        </p:txBody>
      </p:sp>
      <p:pic>
        <p:nvPicPr>
          <p:cNvPr id="5" name="Picture 4"/>
          <p:cNvPicPr>
            <a:picLocks noChangeAspect="1"/>
          </p:cNvPicPr>
          <p:nvPr/>
        </p:nvPicPr>
        <p:blipFill rotWithShape="1">
          <a:blip r:embed="rId3"/>
          <a:srcRect l="1695" t="12717" r="60023" b="8950"/>
          <a:stretch/>
        </p:blipFill>
        <p:spPr>
          <a:xfrm>
            <a:off x="190046" y="956649"/>
            <a:ext cx="2334983" cy="1791742"/>
          </a:xfrm>
          <a:prstGeom prst="rect">
            <a:avLst/>
          </a:prstGeom>
        </p:spPr>
      </p:pic>
      <p:pic>
        <p:nvPicPr>
          <p:cNvPr id="6" name="Picture 5"/>
          <p:cNvPicPr>
            <a:picLocks noChangeAspect="1"/>
          </p:cNvPicPr>
          <p:nvPr/>
        </p:nvPicPr>
        <p:blipFill rotWithShape="1">
          <a:blip r:embed="rId4"/>
          <a:srcRect l="59440" t="15926" r="9837" b="12719"/>
          <a:stretch/>
        </p:blipFill>
        <p:spPr>
          <a:xfrm>
            <a:off x="6544035" y="4334037"/>
            <a:ext cx="2437101" cy="2067520"/>
          </a:xfrm>
          <a:prstGeom prst="rect">
            <a:avLst/>
          </a:prstGeom>
        </p:spPr>
      </p:pic>
      <p:pic>
        <p:nvPicPr>
          <p:cNvPr id="7" name="Picture 6"/>
          <p:cNvPicPr>
            <a:picLocks noChangeAspect="1"/>
          </p:cNvPicPr>
          <p:nvPr/>
        </p:nvPicPr>
        <p:blipFill>
          <a:blip r:embed="rId5"/>
          <a:stretch>
            <a:fillRect/>
          </a:stretch>
        </p:blipFill>
        <p:spPr>
          <a:xfrm>
            <a:off x="2849887" y="2591388"/>
            <a:ext cx="3032123" cy="1776098"/>
          </a:xfrm>
          <a:prstGeom prst="rect">
            <a:avLst/>
          </a:prstGeom>
        </p:spPr>
      </p:pic>
      <p:sp>
        <p:nvSpPr>
          <p:cNvPr id="8" name="TextBox 7"/>
          <p:cNvSpPr txBox="1"/>
          <p:nvPr/>
        </p:nvSpPr>
        <p:spPr>
          <a:xfrm>
            <a:off x="3203325" y="1913874"/>
            <a:ext cx="2142057"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Primary Care </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Development </a:t>
            </a:r>
            <a:r>
              <a:rPr lang="en-GB" sz="1200" dirty="0" smtClean="0">
                <a:latin typeface="Arial" panose="020B0604020202020204" pitchFamily="34" charset="0"/>
                <a:cs typeface="Arial" panose="020B0604020202020204" pitchFamily="34" charset="0"/>
              </a:rPr>
              <a:t>Committee</a:t>
            </a:r>
            <a:endParaRPr lang="en-GB" sz="1200" dirty="0">
              <a:latin typeface="Arial" panose="020B0604020202020204" pitchFamily="34" charset="0"/>
              <a:cs typeface="Arial" panose="020B0604020202020204" pitchFamily="34" charset="0"/>
            </a:endParaRPr>
          </a:p>
        </p:txBody>
      </p:sp>
      <p:cxnSp>
        <p:nvCxnSpPr>
          <p:cNvPr id="9" name="Straight Arrow Connector 8"/>
          <p:cNvCxnSpPr/>
          <p:nvPr/>
        </p:nvCxnSpPr>
        <p:spPr>
          <a:xfrm>
            <a:off x="2525029" y="1582415"/>
            <a:ext cx="493480" cy="33145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5345382" y="1436666"/>
            <a:ext cx="774905" cy="4772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5882010" y="3706183"/>
            <a:ext cx="807101" cy="4580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p:nvPicPr>
        <p:blipFill>
          <a:blip r:embed="rId6"/>
          <a:stretch>
            <a:fillRect/>
          </a:stretch>
        </p:blipFill>
        <p:spPr>
          <a:xfrm>
            <a:off x="3203325" y="5000886"/>
            <a:ext cx="2312647" cy="1686571"/>
          </a:xfrm>
          <a:prstGeom prst="rect">
            <a:avLst/>
          </a:prstGeom>
        </p:spPr>
      </p:pic>
      <p:pic>
        <p:nvPicPr>
          <p:cNvPr id="15" name="Picture 14"/>
          <p:cNvPicPr>
            <a:picLocks noChangeAspect="1"/>
          </p:cNvPicPr>
          <p:nvPr/>
        </p:nvPicPr>
        <p:blipFill>
          <a:blip r:embed="rId7"/>
          <a:stretch>
            <a:fillRect/>
          </a:stretch>
        </p:blipFill>
        <p:spPr>
          <a:xfrm>
            <a:off x="190047" y="3706183"/>
            <a:ext cx="2463140" cy="1864872"/>
          </a:xfrm>
          <a:prstGeom prst="rect">
            <a:avLst/>
          </a:prstGeom>
        </p:spPr>
      </p:pic>
      <p:cxnSp>
        <p:nvCxnSpPr>
          <p:cNvPr id="17" name="Straight Arrow Connector 16"/>
          <p:cNvCxnSpPr/>
          <p:nvPr/>
        </p:nvCxnSpPr>
        <p:spPr>
          <a:xfrm flipV="1">
            <a:off x="1568877" y="3312261"/>
            <a:ext cx="1084310" cy="1743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flipV="1">
            <a:off x="4034255" y="4367486"/>
            <a:ext cx="1" cy="4390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6" name="Picture 15" descr="icture"/>
          <p:cNvPicPr/>
          <p:nvPr/>
        </p:nvPicPr>
        <p:blipFill>
          <a:blip r:embed="rId8">
            <a:extLst>
              <a:ext uri="{28A0092B-C50C-407E-A947-70E740481C1C}">
                <a14:useLocalDpi xmlns:a14="http://schemas.microsoft.com/office/drawing/2010/main" val="0"/>
              </a:ext>
            </a:extLst>
          </a:blip>
          <a:srcRect/>
          <a:stretch>
            <a:fillRect/>
          </a:stretch>
        </p:blipFill>
        <p:spPr bwMode="auto">
          <a:xfrm>
            <a:off x="3797300" y="1235990"/>
            <a:ext cx="889000" cy="717550"/>
          </a:xfrm>
          <a:prstGeom prst="rect">
            <a:avLst/>
          </a:prstGeom>
          <a:noFill/>
          <a:ln>
            <a:noFill/>
          </a:ln>
        </p:spPr>
      </p:pic>
      <p:sp>
        <p:nvSpPr>
          <p:cNvPr id="3" name="TextBox 2"/>
          <p:cNvSpPr txBox="1"/>
          <p:nvPr/>
        </p:nvSpPr>
        <p:spPr>
          <a:xfrm>
            <a:off x="247650" y="635355"/>
            <a:ext cx="2051050" cy="276999"/>
          </a:xfrm>
          <a:prstGeom prst="rect">
            <a:avLst/>
          </a:prstGeom>
          <a:noFill/>
        </p:spPr>
        <p:txBody>
          <a:bodyPr wrap="square" rtlCol="0">
            <a:spAutoFit/>
          </a:bodyPr>
          <a:lstStyle/>
          <a:p>
            <a:r>
              <a:rPr lang="en-US" sz="1200" dirty="0" smtClean="0">
                <a:latin typeface="Arial"/>
                <a:cs typeface="Arial"/>
              </a:rPr>
              <a:t>Patient Experience </a:t>
            </a:r>
            <a:endParaRPr lang="en-US" sz="1200" dirty="0">
              <a:latin typeface="Arial"/>
              <a:cs typeface="Arial"/>
            </a:endParaRPr>
          </a:p>
        </p:txBody>
      </p:sp>
      <p:sp>
        <p:nvSpPr>
          <p:cNvPr id="10" name="TextBox 9"/>
          <p:cNvSpPr txBox="1"/>
          <p:nvPr/>
        </p:nvSpPr>
        <p:spPr>
          <a:xfrm>
            <a:off x="7042150" y="642935"/>
            <a:ext cx="1721693" cy="276999"/>
          </a:xfrm>
          <a:prstGeom prst="rect">
            <a:avLst/>
          </a:prstGeom>
          <a:noFill/>
        </p:spPr>
        <p:txBody>
          <a:bodyPr wrap="square" rtlCol="0">
            <a:spAutoFit/>
          </a:bodyPr>
          <a:lstStyle/>
          <a:p>
            <a:r>
              <a:rPr lang="en-US" sz="1200" dirty="0" smtClean="0">
                <a:latin typeface="Arial"/>
                <a:cs typeface="Arial"/>
              </a:rPr>
              <a:t>Practice Population </a:t>
            </a:r>
          </a:p>
        </p:txBody>
      </p:sp>
      <p:sp>
        <p:nvSpPr>
          <p:cNvPr id="12" name="TextBox 11"/>
          <p:cNvSpPr txBox="1"/>
          <p:nvPr/>
        </p:nvSpPr>
        <p:spPr>
          <a:xfrm>
            <a:off x="190046" y="3441884"/>
            <a:ext cx="1562100" cy="276999"/>
          </a:xfrm>
          <a:prstGeom prst="rect">
            <a:avLst/>
          </a:prstGeom>
          <a:noFill/>
        </p:spPr>
        <p:txBody>
          <a:bodyPr wrap="square" rtlCol="0">
            <a:spAutoFit/>
          </a:bodyPr>
          <a:lstStyle/>
          <a:p>
            <a:r>
              <a:rPr lang="en-US" sz="1200" dirty="0">
                <a:latin typeface="Arial"/>
                <a:cs typeface="Arial"/>
              </a:rPr>
              <a:t>Diagnostics Activity </a:t>
            </a:r>
          </a:p>
        </p:txBody>
      </p:sp>
      <p:sp>
        <p:nvSpPr>
          <p:cNvPr id="18" name="TextBox 17"/>
          <p:cNvSpPr txBox="1"/>
          <p:nvPr/>
        </p:nvSpPr>
        <p:spPr>
          <a:xfrm>
            <a:off x="3409950" y="4749939"/>
            <a:ext cx="1676400" cy="276999"/>
          </a:xfrm>
          <a:prstGeom prst="rect">
            <a:avLst/>
          </a:prstGeom>
          <a:noFill/>
        </p:spPr>
        <p:txBody>
          <a:bodyPr wrap="square" rtlCol="0">
            <a:spAutoFit/>
          </a:bodyPr>
          <a:lstStyle/>
          <a:p>
            <a:r>
              <a:rPr lang="en-US" sz="1200" dirty="0">
                <a:latin typeface="Arial"/>
                <a:cs typeface="Arial"/>
              </a:rPr>
              <a:t>Medicines Activity </a:t>
            </a:r>
          </a:p>
        </p:txBody>
      </p:sp>
      <p:sp>
        <p:nvSpPr>
          <p:cNvPr id="20" name="TextBox 19"/>
          <p:cNvSpPr txBox="1"/>
          <p:nvPr/>
        </p:nvSpPr>
        <p:spPr>
          <a:xfrm flipH="1">
            <a:off x="6896100" y="4095751"/>
            <a:ext cx="1797050" cy="276999"/>
          </a:xfrm>
          <a:prstGeom prst="rect">
            <a:avLst/>
          </a:prstGeom>
          <a:noFill/>
        </p:spPr>
        <p:txBody>
          <a:bodyPr wrap="square" rtlCol="0">
            <a:spAutoFit/>
          </a:bodyPr>
          <a:lstStyle/>
          <a:p>
            <a:r>
              <a:rPr lang="en-US" sz="1200" dirty="0" smtClean="0">
                <a:latin typeface="Arial"/>
                <a:cs typeface="Arial"/>
              </a:rPr>
              <a:t>Appointment Activity</a:t>
            </a:r>
            <a:endParaRPr lang="en-US" sz="1200" dirty="0">
              <a:latin typeface="Arial"/>
              <a:cs typeface="Arial"/>
            </a:endParaRPr>
          </a:p>
        </p:txBody>
      </p:sp>
    </p:spTree>
    <p:extLst>
      <p:ext uri="{BB962C8B-B14F-4D97-AF65-F5344CB8AC3E}">
        <p14:creationId xmlns:p14="http://schemas.microsoft.com/office/powerpoint/2010/main" val="418198588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3886200"/>
            <a:ext cx="2819400" cy="2463800"/>
          </a:xfrm>
          <a:prstGeom prst="rect">
            <a:avLst/>
          </a:prstGeom>
          <a:noFill/>
          <a:ln>
            <a:noFill/>
          </a:ln>
        </p:spPr>
      </p:pic>
      <p:sp>
        <p:nvSpPr>
          <p:cNvPr id="3" name="Rectangle 2"/>
          <p:cNvSpPr/>
          <p:nvPr/>
        </p:nvSpPr>
        <p:spPr>
          <a:xfrm>
            <a:off x="1854201" y="654646"/>
            <a:ext cx="7064374" cy="2923877"/>
          </a:xfrm>
          <a:prstGeom prst="rect">
            <a:avLst/>
          </a:prstGeom>
        </p:spPr>
        <p:txBody>
          <a:bodyPr wrap="square">
            <a:spAutoFit/>
          </a:bodyPr>
          <a:lstStyle/>
          <a:p>
            <a:pPr algn="ctr"/>
            <a:r>
              <a:rPr lang="en-US" sz="3200" i="1" dirty="0"/>
              <a:t>'Never doubt that a small group of thoughtful, committed citizens can change the world; indeed, it's the only thing that ever has'</a:t>
            </a:r>
          </a:p>
          <a:p>
            <a:endParaRPr lang="en-US" sz="3200" dirty="0" smtClean="0"/>
          </a:p>
          <a:p>
            <a:pPr algn="ctr"/>
            <a:r>
              <a:rPr lang="en-US" sz="2400" dirty="0" smtClean="0"/>
              <a:t>Margaret </a:t>
            </a:r>
            <a:r>
              <a:rPr lang="en-US" sz="2400" dirty="0"/>
              <a:t>Mead - Cultural Anthropologist (1901 –1978)</a:t>
            </a:r>
          </a:p>
        </p:txBody>
      </p:sp>
      <p:pic>
        <p:nvPicPr>
          <p:cNvPr id="4" name="Picture 3" descr="mage result for deming lens profound"/>
          <p:cNvPicPr/>
          <p:nvPr/>
        </p:nvPicPr>
        <p:blipFill>
          <a:blip r:embed="rId3">
            <a:extLst>
              <a:ext uri="{28A0092B-C50C-407E-A947-70E740481C1C}">
                <a14:useLocalDpi xmlns:a14="http://schemas.microsoft.com/office/drawing/2010/main" val="0"/>
              </a:ext>
            </a:extLst>
          </a:blip>
          <a:srcRect/>
          <a:stretch>
            <a:fillRect/>
          </a:stretch>
        </p:blipFill>
        <p:spPr bwMode="auto">
          <a:xfrm>
            <a:off x="127000" y="406400"/>
            <a:ext cx="2032000" cy="2057399"/>
          </a:xfrm>
          <a:prstGeom prst="rect">
            <a:avLst/>
          </a:prstGeom>
          <a:noFill/>
          <a:ln>
            <a:noFill/>
          </a:ln>
        </p:spPr>
      </p:pic>
    </p:spTree>
    <p:extLst>
      <p:ext uri="{BB962C8B-B14F-4D97-AF65-F5344CB8AC3E}">
        <p14:creationId xmlns:p14="http://schemas.microsoft.com/office/powerpoint/2010/main" val="146302972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764</TotalTime>
  <Words>945</Words>
  <Application>Microsoft Macintosh PowerPoint</Application>
  <PresentationFormat>On-screen Show (4:3)</PresentationFormat>
  <Paragraphs>95</Paragraphs>
  <Slides>12</Slides>
  <Notes>4</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 General Practice Micro-teams in Tower Hamlets   </vt:lpstr>
      <vt:lpstr>PowerPoint Presentation</vt:lpstr>
      <vt:lpstr>Drivers for establishing Micro-teams</vt:lpstr>
      <vt:lpstr>PowerPoint Presentation</vt:lpstr>
      <vt:lpstr>Relational  Continuity</vt:lpstr>
      <vt:lpstr>If evidence so strong why have practices not embraced micro-teams?</vt:lpstr>
      <vt:lpstr>PowerPoint Presentation</vt:lpstr>
      <vt:lpstr>PowerPoint Presentation</vt:lpstr>
      <vt:lpstr>Managing Uncertainty and Coproduction of Care </vt:lpstr>
      <vt:lpstr> Variation in leadership and decision making across practices </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Lili</dc:creator>
  <cp:lastModifiedBy>Lili</cp:lastModifiedBy>
  <cp:revision>55</cp:revision>
  <dcterms:created xsi:type="dcterms:W3CDTF">2015-09-28T14:20:23Z</dcterms:created>
  <dcterms:modified xsi:type="dcterms:W3CDTF">2018-07-06T15:54:58Z</dcterms:modified>
</cp:coreProperties>
</file>