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267" r:id="rId2"/>
    <p:sldId id="377" r:id="rId3"/>
    <p:sldId id="324" r:id="rId4"/>
    <p:sldId id="289" r:id="rId5"/>
    <p:sldId id="367" r:id="rId6"/>
    <p:sldId id="310" r:id="rId7"/>
    <p:sldId id="357" r:id="rId8"/>
    <p:sldId id="356" r:id="rId9"/>
    <p:sldId id="355" r:id="rId10"/>
    <p:sldId id="382" r:id="rId11"/>
    <p:sldId id="362" r:id="rId12"/>
    <p:sldId id="403" r:id="rId13"/>
    <p:sldId id="364" r:id="rId14"/>
    <p:sldId id="276" r:id="rId15"/>
    <p:sldId id="385" r:id="rId16"/>
    <p:sldId id="401" r:id="rId17"/>
    <p:sldId id="380" r:id="rId18"/>
    <p:sldId id="370" r:id="rId19"/>
    <p:sldId id="371" r:id="rId20"/>
    <p:sldId id="374" r:id="rId21"/>
    <p:sldId id="373" r:id="rId22"/>
    <p:sldId id="369" r:id="rId23"/>
    <p:sldId id="399" r:id="rId24"/>
    <p:sldId id="402" r:id="rId25"/>
    <p:sldId id="278" r:id="rId26"/>
    <p:sldId id="379" r:id="rId27"/>
    <p:sldId id="270" r:id="rId28"/>
    <p:sldId id="344" r:id="rId29"/>
    <p:sldId id="345" r:id="rId30"/>
    <p:sldId id="273" r:id="rId31"/>
    <p:sldId id="365" r:id="rId32"/>
    <p:sldId id="311" r:id="rId33"/>
    <p:sldId id="392" r:id="rId34"/>
    <p:sldId id="394" r:id="rId35"/>
    <p:sldId id="359" r:id="rId36"/>
    <p:sldId id="396" r:id="rId37"/>
    <p:sldId id="397" r:id="rId38"/>
    <p:sldId id="398" r:id="rId39"/>
    <p:sldId id="384" r:id="rId40"/>
  </p:sldIdLst>
  <p:sldSz cx="9144000" cy="6858000" type="screen4x3"/>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83495" autoAdjust="0"/>
  </p:normalViewPr>
  <p:slideViewPr>
    <p:cSldViewPr snapToGrid="0" snapToObjects="1">
      <p:cViewPr>
        <p:scale>
          <a:sx n="100" d="100"/>
          <a:sy n="100" d="100"/>
        </p:scale>
        <p:origin x="-632"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A14621-DE87-CB49-BFF7-00C13822C445}" type="doc">
      <dgm:prSet loTypeId="urn:microsoft.com/office/officeart/2005/8/layout/radial6" loCatId="" qsTypeId="urn:microsoft.com/office/officeart/2005/8/quickstyle/simple4" qsCatId="simple" csTypeId="urn:microsoft.com/office/officeart/2005/8/colors/accent1_2" csCatId="accent1" phldr="1"/>
      <dgm:spPr/>
      <dgm:t>
        <a:bodyPr/>
        <a:lstStyle/>
        <a:p>
          <a:endParaRPr lang="en-US"/>
        </a:p>
      </dgm:t>
    </dgm:pt>
    <dgm:pt modelId="{D78CC1CC-314F-9449-8E8A-D489D4A3295A}">
      <dgm:prSet phldrT="[Text]"/>
      <dgm:spPr/>
      <dgm:t>
        <a:bodyPr/>
        <a:lstStyle/>
        <a:p>
          <a:r>
            <a:rPr lang="en-US" dirty="0" smtClean="0">
              <a:solidFill>
                <a:srgbClr val="660066"/>
              </a:solidFill>
            </a:rPr>
            <a:t>POSITIVE CORE</a:t>
          </a:r>
        </a:p>
      </dgm:t>
    </dgm:pt>
    <dgm:pt modelId="{FDDD9E07-D2A5-F549-B6B7-26ED727C3CA0}" type="parTrans" cxnId="{022E1561-28BE-EE4D-AFCB-95DA788581A1}">
      <dgm:prSet/>
      <dgm:spPr/>
      <dgm:t>
        <a:bodyPr/>
        <a:lstStyle/>
        <a:p>
          <a:endParaRPr lang="en-US"/>
        </a:p>
      </dgm:t>
    </dgm:pt>
    <dgm:pt modelId="{C4205F78-6D31-9A49-B5BC-5D1C8C8BF043}" type="sibTrans" cxnId="{022E1561-28BE-EE4D-AFCB-95DA788581A1}">
      <dgm:prSet/>
      <dgm:spPr/>
      <dgm:t>
        <a:bodyPr/>
        <a:lstStyle/>
        <a:p>
          <a:endParaRPr lang="en-US"/>
        </a:p>
      </dgm:t>
    </dgm:pt>
    <dgm:pt modelId="{6F93B205-25F4-2A49-94C5-EB329A9FC020}">
      <dgm:prSet phldrT="[Text]" custT="1"/>
      <dgm:spPr/>
      <dgm:t>
        <a:bodyPr/>
        <a:lstStyle/>
        <a:p>
          <a:r>
            <a:rPr lang="en-US" sz="1600" dirty="0" smtClean="0">
              <a:solidFill>
                <a:srgbClr val="660066"/>
              </a:solidFill>
            </a:rPr>
            <a:t>Inquire into what works </a:t>
          </a:r>
          <a:endParaRPr lang="en-US" sz="1600" dirty="0">
            <a:solidFill>
              <a:srgbClr val="660066"/>
            </a:solidFill>
          </a:endParaRPr>
        </a:p>
      </dgm:t>
    </dgm:pt>
    <dgm:pt modelId="{4A25DAB8-E0E4-5C43-AE5E-B9DFC3FD0E24}" type="parTrans" cxnId="{758115D7-E9C6-B440-B8F9-D242E7E11A15}">
      <dgm:prSet/>
      <dgm:spPr/>
      <dgm:t>
        <a:bodyPr/>
        <a:lstStyle/>
        <a:p>
          <a:endParaRPr lang="en-US"/>
        </a:p>
      </dgm:t>
    </dgm:pt>
    <dgm:pt modelId="{523474FF-4A34-9A41-84EE-0231CD5B1EBA}" type="sibTrans" cxnId="{758115D7-E9C6-B440-B8F9-D242E7E11A15}">
      <dgm:prSet/>
      <dgm:spPr/>
      <dgm:t>
        <a:bodyPr/>
        <a:lstStyle/>
        <a:p>
          <a:endParaRPr lang="en-US"/>
        </a:p>
      </dgm:t>
    </dgm:pt>
    <dgm:pt modelId="{6C00E0D5-061D-C940-945F-6BFA4FF3EBA8}">
      <dgm:prSet phldrT="[Text]" custT="1"/>
      <dgm:spPr/>
      <dgm:t>
        <a:bodyPr/>
        <a:lstStyle/>
        <a:p>
          <a:r>
            <a:rPr lang="en-US" sz="1600" dirty="0" smtClean="0">
              <a:solidFill>
                <a:srgbClr val="660066"/>
              </a:solidFill>
            </a:rPr>
            <a:t>Imagine how good it could be</a:t>
          </a:r>
          <a:endParaRPr lang="en-US" sz="1600" dirty="0">
            <a:solidFill>
              <a:srgbClr val="660066"/>
            </a:solidFill>
          </a:endParaRPr>
        </a:p>
      </dgm:t>
    </dgm:pt>
    <dgm:pt modelId="{56B83D16-2979-0A43-9603-1283A167303E}" type="parTrans" cxnId="{5F332F24-ED99-A74B-9DDC-4AAC5802B65D}">
      <dgm:prSet/>
      <dgm:spPr/>
      <dgm:t>
        <a:bodyPr/>
        <a:lstStyle/>
        <a:p>
          <a:endParaRPr lang="en-US"/>
        </a:p>
      </dgm:t>
    </dgm:pt>
    <dgm:pt modelId="{658DA03A-6A3A-1F47-B122-C072FA12F972}" type="sibTrans" cxnId="{5F332F24-ED99-A74B-9DDC-4AAC5802B65D}">
      <dgm:prSet/>
      <dgm:spPr/>
      <dgm:t>
        <a:bodyPr/>
        <a:lstStyle/>
        <a:p>
          <a:endParaRPr lang="en-US"/>
        </a:p>
      </dgm:t>
    </dgm:pt>
    <dgm:pt modelId="{F8DEE74C-1348-5E47-8BAD-AA6CACF99B12}">
      <dgm:prSet phldrT="[Text]" custT="1"/>
      <dgm:spPr/>
      <dgm:t>
        <a:bodyPr/>
        <a:lstStyle/>
        <a:p>
          <a:r>
            <a:rPr lang="en-US" sz="1400" dirty="0" smtClean="0">
              <a:solidFill>
                <a:srgbClr val="660066"/>
              </a:solidFill>
            </a:rPr>
            <a:t>Engage the </a:t>
          </a:r>
          <a:r>
            <a:rPr lang="en-US" sz="1400" b="1" dirty="0" smtClean="0">
              <a:solidFill>
                <a:srgbClr val="660066"/>
              </a:solidFill>
            </a:rPr>
            <a:t>team</a:t>
          </a:r>
          <a:r>
            <a:rPr lang="en-US" sz="1400" dirty="0" smtClean="0">
              <a:solidFill>
                <a:srgbClr val="660066"/>
              </a:solidFill>
            </a:rPr>
            <a:t> and agree how good it could be</a:t>
          </a:r>
          <a:endParaRPr lang="en-US" sz="1400" dirty="0">
            <a:solidFill>
              <a:srgbClr val="660066"/>
            </a:solidFill>
          </a:endParaRPr>
        </a:p>
      </dgm:t>
    </dgm:pt>
    <dgm:pt modelId="{96DBF5C9-21A1-7746-8FE8-FDFAC0DE4D43}" type="parTrans" cxnId="{8345D84A-1B66-8C42-90C6-902929D7CF86}">
      <dgm:prSet/>
      <dgm:spPr/>
      <dgm:t>
        <a:bodyPr/>
        <a:lstStyle/>
        <a:p>
          <a:endParaRPr lang="en-US"/>
        </a:p>
      </dgm:t>
    </dgm:pt>
    <dgm:pt modelId="{F7ECA931-5FE8-3B49-ABF1-D847F7FE45E0}" type="sibTrans" cxnId="{8345D84A-1B66-8C42-90C6-902929D7CF86}">
      <dgm:prSet/>
      <dgm:spPr/>
      <dgm:t>
        <a:bodyPr/>
        <a:lstStyle/>
        <a:p>
          <a:endParaRPr lang="en-US"/>
        </a:p>
      </dgm:t>
    </dgm:pt>
    <dgm:pt modelId="{4E73AC61-8472-574E-9F4F-BFF3EBF2C961}">
      <dgm:prSet phldrT="[Text]" custT="1"/>
      <dgm:spPr/>
      <dgm:t>
        <a:bodyPr/>
        <a:lstStyle/>
        <a:p>
          <a:r>
            <a:rPr lang="en-US" sz="1200" dirty="0" smtClean="0">
              <a:solidFill>
                <a:srgbClr val="660066"/>
              </a:solidFill>
            </a:rPr>
            <a:t>Commit to what it will be and identify first steps to bring you closer </a:t>
          </a:r>
          <a:endParaRPr lang="en-US" sz="1200" dirty="0">
            <a:solidFill>
              <a:srgbClr val="660066"/>
            </a:solidFill>
          </a:endParaRPr>
        </a:p>
      </dgm:t>
    </dgm:pt>
    <dgm:pt modelId="{342D2734-9975-DB47-A6DB-81E678E30E39}" type="parTrans" cxnId="{47E2AC65-5BBF-284A-8DE8-C536EE6B979F}">
      <dgm:prSet/>
      <dgm:spPr/>
      <dgm:t>
        <a:bodyPr/>
        <a:lstStyle/>
        <a:p>
          <a:endParaRPr lang="en-US"/>
        </a:p>
      </dgm:t>
    </dgm:pt>
    <dgm:pt modelId="{A86AE667-E538-D144-A507-5B3C4AECDD44}" type="sibTrans" cxnId="{47E2AC65-5BBF-284A-8DE8-C536EE6B979F}">
      <dgm:prSet/>
      <dgm:spPr/>
      <dgm:t>
        <a:bodyPr/>
        <a:lstStyle/>
        <a:p>
          <a:endParaRPr lang="en-US"/>
        </a:p>
      </dgm:t>
    </dgm:pt>
    <dgm:pt modelId="{7D536137-23C0-274E-BE8A-343F42421B4F}" type="pres">
      <dgm:prSet presAssocID="{8CA14621-DE87-CB49-BFF7-00C13822C445}" presName="Name0" presStyleCnt="0">
        <dgm:presLayoutVars>
          <dgm:chMax val="1"/>
          <dgm:dir/>
          <dgm:animLvl val="ctr"/>
          <dgm:resizeHandles val="exact"/>
        </dgm:presLayoutVars>
      </dgm:prSet>
      <dgm:spPr/>
      <dgm:t>
        <a:bodyPr/>
        <a:lstStyle/>
        <a:p>
          <a:endParaRPr lang="en-US"/>
        </a:p>
      </dgm:t>
    </dgm:pt>
    <dgm:pt modelId="{618CD838-3C5C-5443-91BF-E5F9080AB603}" type="pres">
      <dgm:prSet presAssocID="{D78CC1CC-314F-9449-8E8A-D489D4A3295A}" presName="centerShape" presStyleLbl="node0" presStyleIdx="0" presStyleCnt="1"/>
      <dgm:spPr/>
      <dgm:t>
        <a:bodyPr/>
        <a:lstStyle/>
        <a:p>
          <a:endParaRPr lang="en-US"/>
        </a:p>
      </dgm:t>
    </dgm:pt>
    <dgm:pt modelId="{C3152166-74B3-3E43-B9EB-13593EB69FA4}" type="pres">
      <dgm:prSet presAssocID="{6F93B205-25F4-2A49-94C5-EB329A9FC020}" presName="node" presStyleLbl="node1" presStyleIdx="0" presStyleCnt="4">
        <dgm:presLayoutVars>
          <dgm:bulletEnabled val="1"/>
        </dgm:presLayoutVars>
      </dgm:prSet>
      <dgm:spPr/>
      <dgm:t>
        <a:bodyPr/>
        <a:lstStyle/>
        <a:p>
          <a:endParaRPr lang="en-US"/>
        </a:p>
      </dgm:t>
    </dgm:pt>
    <dgm:pt modelId="{06992595-F987-EE48-A3B5-70396BF5258C}" type="pres">
      <dgm:prSet presAssocID="{6F93B205-25F4-2A49-94C5-EB329A9FC020}" presName="dummy" presStyleCnt="0"/>
      <dgm:spPr/>
    </dgm:pt>
    <dgm:pt modelId="{80F3B30C-7112-F04A-B011-B131B90922A8}" type="pres">
      <dgm:prSet presAssocID="{523474FF-4A34-9A41-84EE-0231CD5B1EBA}" presName="sibTrans" presStyleLbl="sibTrans2D1" presStyleIdx="0" presStyleCnt="4"/>
      <dgm:spPr/>
      <dgm:t>
        <a:bodyPr/>
        <a:lstStyle/>
        <a:p>
          <a:endParaRPr lang="en-US"/>
        </a:p>
      </dgm:t>
    </dgm:pt>
    <dgm:pt modelId="{8D21FAB1-BBCF-D945-A2E8-7EC9DF45894A}" type="pres">
      <dgm:prSet presAssocID="{6C00E0D5-061D-C940-945F-6BFA4FF3EBA8}" presName="node" presStyleLbl="node1" presStyleIdx="1" presStyleCnt="4">
        <dgm:presLayoutVars>
          <dgm:bulletEnabled val="1"/>
        </dgm:presLayoutVars>
      </dgm:prSet>
      <dgm:spPr/>
      <dgm:t>
        <a:bodyPr/>
        <a:lstStyle/>
        <a:p>
          <a:endParaRPr lang="en-US"/>
        </a:p>
      </dgm:t>
    </dgm:pt>
    <dgm:pt modelId="{C1635A98-8174-1440-9C2E-49455171037A}" type="pres">
      <dgm:prSet presAssocID="{6C00E0D5-061D-C940-945F-6BFA4FF3EBA8}" presName="dummy" presStyleCnt="0"/>
      <dgm:spPr/>
    </dgm:pt>
    <dgm:pt modelId="{81C6352D-2669-AB44-95D3-DCF16571E47D}" type="pres">
      <dgm:prSet presAssocID="{658DA03A-6A3A-1F47-B122-C072FA12F972}" presName="sibTrans" presStyleLbl="sibTrans2D1" presStyleIdx="1" presStyleCnt="4"/>
      <dgm:spPr/>
      <dgm:t>
        <a:bodyPr/>
        <a:lstStyle/>
        <a:p>
          <a:endParaRPr lang="en-US"/>
        </a:p>
      </dgm:t>
    </dgm:pt>
    <dgm:pt modelId="{42AEA22B-0538-AE46-A88A-94EF3EC31772}" type="pres">
      <dgm:prSet presAssocID="{F8DEE74C-1348-5E47-8BAD-AA6CACF99B12}" presName="node" presStyleLbl="node1" presStyleIdx="2" presStyleCnt="4">
        <dgm:presLayoutVars>
          <dgm:bulletEnabled val="1"/>
        </dgm:presLayoutVars>
      </dgm:prSet>
      <dgm:spPr/>
      <dgm:t>
        <a:bodyPr/>
        <a:lstStyle/>
        <a:p>
          <a:endParaRPr lang="en-US"/>
        </a:p>
      </dgm:t>
    </dgm:pt>
    <dgm:pt modelId="{D9652BF1-E034-D443-87E8-334202287CEB}" type="pres">
      <dgm:prSet presAssocID="{F8DEE74C-1348-5E47-8BAD-AA6CACF99B12}" presName="dummy" presStyleCnt="0"/>
      <dgm:spPr/>
    </dgm:pt>
    <dgm:pt modelId="{173D783E-B7E3-9645-8AED-4E15E2450D06}" type="pres">
      <dgm:prSet presAssocID="{F7ECA931-5FE8-3B49-ABF1-D847F7FE45E0}" presName="sibTrans" presStyleLbl="sibTrans2D1" presStyleIdx="2" presStyleCnt="4"/>
      <dgm:spPr/>
      <dgm:t>
        <a:bodyPr/>
        <a:lstStyle/>
        <a:p>
          <a:endParaRPr lang="en-US"/>
        </a:p>
      </dgm:t>
    </dgm:pt>
    <dgm:pt modelId="{FAC3EF3C-D2F6-A74A-AE03-BD68071DDF57}" type="pres">
      <dgm:prSet presAssocID="{4E73AC61-8472-574E-9F4F-BFF3EBF2C961}" presName="node" presStyleLbl="node1" presStyleIdx="3" presStyleCnt="4" custRadScaleRad="104390" custRadScaleInc="1147">
        <dgm:presLayoutVars>
          <dgm:bulletEnabled val="1"/>
        </dgm:presLayoutVars>
      </dgm:prSet>
      <dgm:spPr/>
      <dgm:t>
        <a:bodyPr/>
        <a:lstStyle/>
        <a:p>
          <a:endParaRPr lang="en-US"/>
        </a:p>
      </dgm:t>
    </dgm:pt>
    <dgm:pt modelId="{607B044E-8599-5140-984C-C0C6B8FAB4D9}" type="pres">
      <dgm:prSet presAssocID="{4E73AC61-8472-574E-9F4F-BFF3EBF2C961}" presName="dummy" presStyleCnt="0"/>
      <dgm:spPr/>
    </dgm:pt>
    <dgm:pt modelId="{FA2317B2-E2E9-3546-A73F-9AD21F6A0B96}" type="pres">
      <dgm:prSet presAssocID="{A86AE667-E538-D144-A507-5B3C4AECDD44}" presName="sibTrans" presStyleLbl="sibTrans2D1" presStyleIdx="3" presStyleCnt="4"/>
      <dgm:spPr/>
      <dgm:t>
        <a:bodyPr/>
        <a:lstStyle/>
        <a:p>
          <a:endParaRPr lang="en-US"/>
        </a:p>
      </dgm:t>
    </dgm:pt>
  </dgm:ptLst>
  <dgm:cxnLst>
    <dgm:cxn modelId="{136D3804-6395-BE4E-A544-47C7AF3266B5}" type="presOf" srcId="{658DA03A-6A3A-1F47-B122-C072FA12F972}" destId="{81C6352D-2669-AB44-95D3-DCF16571E47D}" srcOrd="0" destOrd="0" presId="urn:microsoft.com/office/officeart/2005/8/layout/radial6"/>
    <dgm:cxn modelId="{7DA6DC5C-02D3-B94A-9167-798B2DDCDD83}" type="presOf" srcId="{A86AE667-E538-D144-A507-5B3C4AECDD44}" destId="{FA2317B2-E2E9-3546-A73F-9AD21F6A0B96}" srcOrd="0" destOrd="0" presId="urn:microsoft.com/office/officeart/2005/8/layout/radial6"/>
    <dgm:cxn modelId="{47E2AC65-5BBF-284A-8DE8-C536EE6B979F}" srcId="{D78CC1CC-314F-9449-8E8A-D489D4A3295A}" destId="{4E73AC61-8472-574E-9F4F-BFF3EBF2C961}" srcOrd="3" destOrd="0" parTransId="{342D2734-9975-DB47-A6DB-81E678E30E39}" sibTransId="{A86AE667-E538-D144-A507-5B3C4AECDD44}"/>
    <dgm:cxn modelId="{D83A8DED-615A-7F48-8413-6DF1AE62894F}" type="presOf" srcId="{F8DEE74C-1348-5E47-8BAD-AA6CACF99B12}" destId="{42AEA22B-0538-AE46-A88A-94EF3EC31772}" srcOrd="0" destOrd="0" presId="urn:microsoft.com/office/officeart/2005/8/layout/radial6"/>
    <dgm:cxn modelId="{022E1561-28BE-EE4D-AFCB-95DA788581A1}" srcId="{8CA14621-DE87-CB49-BFF7-00C13822C445}" destId="{D78CC1CC-314F-9449-8E8A-D489D4A3295A}" srcOrd="0" destOrd="0" parTransId="{FDDD9E07-D2A5-F549-B6B7-26ED727C3CA0}" sibTransId="{C4205F78-6D31-9A49-B5BC-5D1C8C8BF043}"/>
    <dgm:cxn modelId="{758115D7-E9C6-B440-B8F9-D242E7E11A15}" srcId="{D78CC1CC-314F-9449-8E8A-D489D4A3295A}" destId="{6F93B205-25F4-2A49-94C5-EB329A9FC020}" srcOrd="0" destOrd="0" parTransId="{4A25DAB8-E0E4-5C43-AE5E-B9DFC3FD0E24}" sibTransId="{523474FF-4A34-9A41-84EE-0231CD5B1EBA}"/>
    <dgm:cxn modelId="{E8D4B282-7EF9-1045-BC42-E3B25EF7AE52}" type="presOf" srcId="{F7ECA931-5FE8-3B49-ABF1-D847F7FE45E0}" destId="{173D783E-B7E3-9645-8AED-4E15E2450D06}" srcOrd="0" destOrd="0" presId="urn:microsoft.com/office/officeart/2005/8/layout/radial6"/>
    <dgm:cxn modelId="{F332A9A4-1023-B74C-91EA-FC2C57544055}" type="presOf" srcId="{4E73AC61-8472-574E-9F4F-BFF3EBF2C961}" destId="{FAC3EF3C-D2F6-A74A-AE03-BD68071DDF57}" srcOrd="0" destOrd="0" presId="urn:microsoft.com/office/officeart/2005/8/layout/radial6"/>
    <dgm:cxn modelId="{A3FE9C90-7CCB-1D44-9731-532CF3CCF9D8}" type="presOf" srcId="{6C00E0D5-061D-C940-945F-6BFA4FF3EBA8}" destId="{8D21FAB1-BBCF-D945-A2E8-7EC9DF45894A}" srcOrd="0" destOrd="0" presId="urn:microsoft.com/office/officeart/2005/8/layout/radial6"/>
    <dgm:cxn modelId="{E51AD64D-4874-694E-B542-8AB5662F04F9}" type="presOf" srcId="{8CA14621-DE87-CB49-BFF7-00C13822C445}" destId="{7D536137-23C0-274E-BE8A-343F42421B4F}" srcOrd="0" destOrd="0" presId="urn:microsoft.com/office/officeart/2005/8/layout/radial6"/>
    <dgm:cxn modelId="{8345D84A-1B66-8C42-90C6-902929D7CF86}" srcId="{D78CC1CC-314F-9449-8E8A-D489D4A3295A}" destId="{F8DEE74C-1348-5E47-8BAD-AA6CACF99B12}" srcOrd="2" destOrd="0" parTransId="{96DBF5C9-21A1-7746-8FE8-FDFAC0DE4D43}" sibTransId="{F7ECA931-5FE8-3B49-ABF1-D847F7FE45E0}"/>
    <dgm:cxn modelId="{7DAD8A63-BB61-7D41-840E-F89C7A96F203}" type="presOf" srcId="{D78CC1CC-314F-9449-8E8A-D489D4A3295A}" destId="{618CD838-3C5C-5443-91BF-E5F9080AB603}" srcOrd="0" destOrd="0" presId="urn:microsoft.com/office/officeart/2005/8/layout/radial6"/>
    <dgm:cxn modelId="{5F332F24-ED99-A74B-9DDC-4AAC5802B65D}" srcId="{D78CC1CC-314F-9449-8E8A-D489D4A3295A}" destId="{6C00E0D5-061D-C940-945F-6BFA4FF3EBA8}" srcOrd="1" destOrd="0" parTransId="{56B83D16-2979-0A43-9603-1283A167303E}" sibTransId="{658DA03A-6A3A-1F47-B122-C072FA12F972}"/>
    <dgm:cxn modelId="{F3FD1FA7-2542-254C-8D50-6E8871645EFA}" type="presOf" srcId="{6F93B205-25F4-2A49-94C5-EB329A9FC020}" destId="{C3152166-74B3-3E43-B9EB-13593EB69FA4}" srcOrd="0" destOrd="0" presId="urn:microsoft.com/office/officeart/2005/8/layout/radial6"/>
    <dgm:cxn modelId="{8FCA2C1F-2D0C-B44E-A4A4-E2FC0028B9EE}" type="presOf" srcId="{523474FF-4A34-9A41-84EE-0231CD5B1EBA}" destId="{80F3B30C-7112-F04A-B011-B131B90922A8}" srcOrd="0" destOrd="0" presId="urn:microsoft.com/office/officeart/2005/8/layout/radial6"/>
    <dgm:cxn modelId="{D7EA4A8A-134F-814F-A9FE-CFBA5A85D4D5}" type="presParOf" srcId="{7D536137-23C0-274E-BE8A-343F42421B4F}" destId="{618CD838-3C5C-5443-91BF-E5F9080AB603}" srcOrd="0" destOrd="0" presId="urn:microsoft.com/office/officeart/2005/8/layout/radial6"/>
    <dgm:cxn modelId="{42BB5B4E-F983-EE4B-A856-4B54F185E579}" type="presParOf" srcId="{7D536137-23C0-274E-BE8A-343F42421B4F}" destId="{C3152166-74B3-3E43-B9EB-13593EB69FA4}" srcOrd="1" destOrd="0" presId="urn:microsoft.com/office/officeart/2005/8/layout/radial6"/>
    <dgm:cxn modelId="{B37AFCC5-5A6E-0440-8C30-3E7BBE78C043}" type="presParOf" srcId="{7D536137-23C0-274E-BE8A-343F42421B4F}" destId="{06992595-F987-EE48-A3B5-70396BF5258C}" srcOrd="2" destOrd="0" presId="urn:microsoft.com/office/officeart/2005/8/layout/radial6"/>
    <dgm:cxn modelId="{5AA5F5EA-78B6-5346-A6B7-B4D3C740F25E}" type="presParOf" srcId="{7D536137-23C0-274E-BE8A-343F42421B4F}" destId="{80F3B30C-7112-F04A-B011-B131B90922A8}" srcOrd="3" destOrd="0" presId="urn:microsoft.com/office/officeart/2005/8/layout/radial6"/>
    <dgm:cxn modelId="{3D609BD8-9D2F-7A4D-BBCA-E5256CAF93CA}" type="presParOf" srcId="{7D536137-23C0-274E-BE8A-343F42421B4F}" destId="{8D21FAB1-BBCF-D945-A2E8-7EC9DF45894A}" srcOrd="4" destOrd="0" presId="urn:microsoft.com/office/officeart/2005/8/layout/radial6"/>
    <dgm:cxn modelId="{2A283863-FA2C-0F4B-A8AB-94A5421D99C5}" type="presParOf" srcId="{7D536137-23C0-274E-BE8A-343F42421B4F}" destId="{C1635A98-8174-1440-9C2E-49455171037A}" srcOrd="5" destOrd="0" presId="urn:microsoft.com/office/officeart/2005/8/layout/radial6"/>
    <dgm:cxn modelId="{4226C97F-F3E1-4448-AA2B-5D4B19D599FF}" type="presParOf" srcId="{7D536137-23C0-274E-BE8A-343F42421B4F}" destId="{81C6352D-2669-AB44-95D3-DCF16571E47D}" srcOrd="6" destOrd="0" presId="urn:microsoft.com/office/officeart/2005/8/layout/radial6"/>
    <dgm:cxn modelId="{0C0C7F7E-2CAF-9C4E-81A5-9731C2355EA8}" type="presParOf" srcId="{7D536137-23C0-274E-BE8A-343F42421B4F}" destId="{42AEA22B-0538-AE46-A88A-94EF3EC31772}" srcOrd="7" destOrd="0" presId="urn:microsoft.com/office/officeart/2005/8/layout/radial6"/>
    <dgm:cxn modelId="{05D3B986-3812-8B44-A5EB-C2E57C7AFDE1}" type="presParOf" srcId="{7D536137-23C0-274E-BE8A-343F42421B4F}" destId="{D9652BF1-E034-D443-87E8-334202287CEB}" srcOrd="8" destOrd="0" presId="urn:microsoft.com/office/officeart/2005/8/layout/radial6"/>
    <dgm:cxn modelId="{4FEB470D-6AB5-DB4F-908E-6D20EC068C2A}" type="presParOf" srcId="{7D536137-23C0-274E-BE8A-343F42421B4F}" destId="{173D783E-B7E3-9645-8AED-4E15E2450D06}" srcOrd="9" destOrd="0" presId="urn:microsoft.com/office/officeart/2005/8/layout/radial6"/>
    <dgm:cxn modelId="{19402D1E-EF30-8A49-A06F-B0FA1DC9374B}" type="presParOf" srcId="{7D536137-23C0-274E-BE8A-343F42421B4F}" destId="{FAC3EF3C-D2F6-A74A-AE03-BD68071DDF57}" srcOrd="10" destOrd="0" presId="urn:microsoft.com/office/officeart/2005/8/layout/radial6"/>
    <dgm:cxn modelId="{8A1023F3-7B8F-AA4F-97A0-00BE13B3E9BB}" type="presParOf" srcId="{7D536137-23C0-274E-BE8A-343F42421B4F}" destId="{607B044E-8599-5140-984C-C0C6B8FAB4D9}" srcOrd="11" destOrd="0" presId="urn:microsoft.com/office/officeart/2005/8/layout/radial6"/>
    <dgm:cxn modelId="{6EBCA2D1-75C0-2343-B54D-26E9B485E5D1}" type="presParOf" srcId="{7D536137-23C0-274E-BE8A-343F42421B4F}" destId="{FA2317B2-E2E9-3546-A73F-9AD21F6A0B96}"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317B2-E2E9-3546-A73F-9AD21F6A0B96}">
      <dsp:nvSpPr>
        <dsp:cNvPr id="0" name=""/>
        <dsp:cNvSpPr/>
      </dsp:nvSpPr>
      <dsp:spPr>
        <a:xfrm>
          <a:off x="1448826" y="598271"/>
          <a:ext cx="4016720" cy="4016720"/>
        </a:xfrm>
        <a:prstGeom prst="blockArc">
          <a:avLst>
            <a:gd name="adj1" fmla="val 10818239"/>
            <a:gd name="adj2" fmla="val 16350949"/>
            <a:gd name="adj3" fmla="val 4637"/>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73D783E-B7E3-9645-8AED-4E15E2450D06}">
      <dsp:nvSpPr>
        <dsp:cNvPr id="0" name=""/>
        <dsp:cNvSpPr/>
      </dsp:nvSpPr>
      <dsp:spPr>
        <a:xfrm>
          <a:off x="1448802" y="602054"/>
          <a:ext cx="4016720" cy="4016720"/>
        </a:xfrm>
        <a:prstGeom prst="blockArc">
          <a:avLst>
            <a:gd name="adj1" fmla="val 5249009"/>
            <a:gd name="adj2" fmla="val 10824868"/>
            <a:gd name="adj3" fmla="val 4637"/>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1C6352D-2669-AB44-95D3-DCF16571E47D}">
      <dsp:nvSpPr>
        <dsp:cNvPr id="0" name=""/>
        <dsp:cNvSpPr/>
      </dsp:nvSpPr>
      <dsp:spPr>
        <a:xfrm>
          <a:off x="1534939" y="600162"/>
          <a:ext cx="4016720" cy="4016720"/>
        </a:xfrm>
        <a:prstGeom prst="blockArc">
          <a:avLst>
            <a:gd name="adj1" fmla="val 0"/>
            <a:gd name="adj2" fmla="val 5400000"/>
            <a:gd name="adj3" fmla="val 4637"/>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0F3B30C-7112-F04A-B011-B131B90922A8}">
      <dsp:nvSpPr>
        <dsp:cNvPr id="0" name=""/>
        <dsp:cNvSpPr/>
      </dsp:nvSpPr>
      <dsp:spPr>
        <a:xfrm>
          <a:off x="1534939" y="600162"/>
          <a:ext cx="4016720" cy="4016720"/>
        </a:xfrm>
        <a:prstGeom prst="blockArc">
          <a:avLst>
            <a:gd name="adj1" fmla="val 16200000"/>
            <a:gd name="adj2" fmla="val 0"/>
            <a:gd name="adj3" fmla="val 4637"/>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18CD838-3C5C-5443-91BF-E5F9080AB603}">
      <dsp:nvSpPr>
        <dsp:cNvPr id="0" name=""/>
        <dsp:cNvSpPr/>
      </dsp:nvSpPr>
      <dsp:spPr>
        <a:xfrm>
          <a:off x="2619412" y="1684635"/>
          <a:ext cx="1847775" cy="184777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smtClean="0">
              <a:solidFill>
                <a:srgbClr val="660066"/>
              </a:solidFill>
            </a:rPr>
            <a:t>POSITIVE CORE</a:t>
          </a:r>
        </a:p>
      </dsp:txBody>
      <dsp:txXfrm>
        <a:off x="2890012" y="1955235"/>
        <a:ext cx="1306575" cy="1306575"/>
      </dsp:txXfrm>
    </dsp:sp>
    <dsp:sp modelId="{C3152166-74B3-3E43-B9EB-13593EB69FA4}">
      <dsp:nvSpPr>
        <dsp:cNvPr id="0" name=""/>
        <dsp:cNvSpPr/>
      </dsp:nvSpPr>
      <dsp:spPr>
        <a:xfrm>
          <a:off x="2896578" y="5"/>
          <a:ext cx="1293442" cy="129344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rgbClr val="660066"/>
              </a:solidFill>
            </a:rPr>
            <a:t>Inquire into what works </a:t>
          </a:r>
          <a:endParaRPr lang="en-US" sz="1600" kern="1200" dirty="0">
            <a:solidFill>
              <a:srgbClr val="660066"/>
            </a:solidFill>
          </a:endParaRPr>
        </a:p>
      </dsp:txBody>
      <dsp:txXfrm>
        <a:off x="3085998" y="189425"/>
        <a:ext cx="914602" cy="914602"/>
      </dsp:txXfrm>
    </dsp:sp>
    <dsp:sp modelId="{8D21FAB1-BBCF-D945-A2E8-7EC9DF45894A}">
      <dsp:nvSpPr>
        <dsp:cNvPr id="0" name=""/>
        <dsp:cNvSpPr/>
      </dsp:nvSpPr>
      <dsp:spPr>
        <a:xfrm>
          <a:off x="4858374" y="1961801"/>
          <a:ext cx="1293442" cy="129344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rgbClr val="660066"/>
              </a:solidFill>
            </a:rPr>
            <a:t>Imagine how good it could be</a:t>
          </a:r>
          <a:endParaRPr lang="en-US" sz="1600" kern="1200" dirty="0">
            <a:solidFill>
              <a:srgbClr val="660066"/>
            </a:solidFill>
          </a:endParaRPr>
        </a:p>
      </dsp:txBody>
      <dsp:txXfrm>
        <a:off x="5047794" y="2151221"/>
        <a:ext cx="914602" cy="914602"/>
      </dsp:txXfrm>
    </dsp:sp>
    <dsp:sp modelId="{42AEA22B-0538-AE46-A88A-94EF3EC31772}">
      <dsp:nvSpPr>
        <dsp:cNvPr id="0" name=""/>
        <dsp:cNvSpPr/>
      </dsp:nvSpPr>
      <dsp:spPr>
        <a:xfrm>
          <a:off x="2896578" y="3923597"/>
          <a:ext cx="1293442" cy="129344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solidFill>
                <a:srgbClr val="660066"/>
              </a:solidFill>
            </a:rPr>
            <a:t>Engage the </a:t>
          </a:r>
          <a:r>
            <a:rPr lang="en-US" sz="1400" b="1" kern="1200" dirty="0" smtClean="0">
              <a:solidFill>
                <a:srgbClr val="660066"/>
              </a:solidFill>
            </a:rPr>
            <a:t>team</a:t>
          </a:r>
          <a:r>
            <a:rPr lang="en-US" sz="1400" kern="1200" dirty="0" smtClean="0">
              <a:solidFill>
                <a:srgbClr val="660066"/>
              </a:solidFill>
            </a:rPr>
            <a:t> and agree how good it could be</a:t>
          </a:r>
          <a:endParaRPr lang="en-US" sz="1400" kern="1200" dirty="0">
            <a:solidFill>
              <a:srgbClr val="660066"/>
            </a:solidFill>
          </a:endParaRPr>
        </a:p>
      </dsp:txBody>
      <dsp:txXfrm>
        <a:off x="3085998" y="4113017"/>
        <a:ext cx="914602" cy="914602"/>
      </dsp:txXfrm>
    </dsp:sp>
    <dsp:sp modelId="{FAC3EF3C-D2F6-A74A-AE03-BD68071DDF57}">
      <dsp:nvSpPr>
        <dsp:cNvPr id="0" name=""/>
        <dsp:cNvSpPr/>
      </dsp:nvSpPr>
      <dsp:spPr>
        <a:xfrm>
          <a:off x="848696" y="1949502"/>
          <a:ext cx="1293442" cy="1293442"/>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rgbClr val="660066"/>
              </a:solidFill>
            </a:rPr>
            <a:t>Commit to what it will be and identify first steps to bring you closer </a:t>
          </a:r>
          <a:endParaRPr lang="en-US" sz="1200" kern="1200" dirty="0">
            <a:solidFill>
              <a:srgbClr val="660066"/>
            </a:solidFill>
          </a:endParaRPr>
        </a:p>
      </dsp:txBody>
      <dsp:txXfrm>
        <a:off x="1038116" y="2138922"/>
        <a:ext cx="914602" cy="91460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000"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9525" y="0"/>
            <a:ext cx="2921000" cy="493713"/>
          </a:xfrm>
          <a:prstGeom prst="rect">
            <a:avLst/>
          </a:prstGeom>
        </p:spPr>
        <p:txBody>
          <a:bodyPr vert="horz" lIns="91440" tIns="45720" rIns="91440" bIns="45720" rtlCol="0"/>
          <a:lstStyle>
            <a:lvl1pPr algn="r">
              <a:defRPr sz="1200"/>
            </a:lvl1pPr>
          </a:lstStyle>
          <a:p>
            <a:fld id="{4FDA4E16-510C-3D49-B25D-F5A53CAFF642}" type="datetimeFigureOut">
              <a:rPr lang="en-US" smtClean="0"/>
              <a:t>29/03/20</a:t>
            </a:fld>
            <a:endParaRPr lang="en-US"/>
          </a:p>
        </p:txBody>
      </p:sp>
      <p:sp>
        <p:nvSpPr>
          <p:cNvPr id="4" name="Footer Placeholder 3"/>
          <p:cNvSpPr>
            <a:spLocks noGrp="1"/>
          </p:cNvSpPr>
          <p:nvPr>
            <p:ph type="ftr" sz="quarter" idx="2"/>
          </p:nvPr>
        </p:nvSpPr>
        <p:spPr>
          <a:xfrm>
            <a:off x="0" y="9377363"/>
            <a:ext cx="2921000" cy="4937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9525" y="9377363"/>
            <a:ext cx="2921000" cy="493712"/>
          </a:xfrm>
          <a:prstGeom prst="rect">
            <a:avLst/>
          </a:prstGeom>
        </p:spPr>
        <p:txBody>
          <a:bodyPr vert="horz" lIns="91440" tIns="45720" rIns="91440" bIns="45720" rtlCol="0" anchor="b"/>
          <a:lstStyle>
            <a:lvl1pPr algn="r">
              <a:defRPr sz="1200"/>
            </a:lvl1pPr>
          </a:lstStyle>
          <a:p>
            <a:fld id="{4F2602B5-0DAB-1243-8346-A959ADC88E85}" type="slidenum">
              <a:rPr lang="en-US" smtClean="0"/>
              <a:t>‹#›</a:t>
            </a:fld>
            <a:endParaRPr lang="en-US"/>
          </a:p>
        </p:txBody>
      </p:sp>
    </p:spTree>
    <p:extLst>
      <p:ext uri="{BB962C8B-B14F-4D97-AF65-F5344CB8AC3E}">
        <p14:creationId xmlns:p14="http://schemas.microsoft.com/office/powerpoint/2010/main" val="2787457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1582" cy="4936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8971" y="1"/>
            <a:ext cx="2921582" cy="493633"/>
          </a:xfrm>
          <a:prstGeom prst="rect">
            <a:avLst/>
          </a:prstGeom>
        </p:spPr>
        <p:txBody>
          <a:bodyPr vert="horz" lIns="91440" tIns="45720" rIns="91440" bIns="45720" rtlCol="0"/>
          <a:lstStyle>
            <a:lvl1pPr algn="r">
              <a:defRPr sz="1200"/>
            </a:lvl1pPr>
          </a:lstStyle>
          <a:p>
            <a:fld id="{1AE9ACAC-9121-6D4F-BB00-B76D95C8B1C1}" type="datetimeFigureOut">
              <a:rPr lang="en-US" smtClean="0"/>
              <a:t>29/03/20</a:t>
            </a:fld>
            <a:endParaRPr lang="en-US"/>
          </a:p>
        </p:txBody>
      </p:sp>
      <p:sp>
        <p:nvSpPr>
          <p:cNvPr id="4" name="Slide Image Placeholder 3"/>
          <p:cNvSpPr>
            <a:spLocks noGrp="1" noRot="1" noChangeAspect="1"/>
          </p:cNvSpPr>
          <p:nvPr>
            <p:ph type="sldImg" idx="2"/>
          </p:nvPr>
        </p:nvSpPr>
        <p:spPr>
          <a:xfrm>
            <a:off x="901700" y="739775"/>
            <a:ext cx="4938713"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4212" y="4689515"/>
            <a:ext cx="5393690" cy="4442698"/>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377317"/>
            <a:ext cx="2921582" cy="4936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8971" y="9377317"/>
            <a:ext cx="2921582" cy="493633"/>
          </a:xfrm>
          <a:prstGeom prst="rect">
            <a:avLst/>
          </a:prstGeom>
        </p:spPr>
        <p:txBody>
          <a:bodyPr vert="horz" lIns="91440" tIns="45720" rIns="91440" bIns="45720" rtlCol="0" anchor="b"/>
          <a:lstStyle>
            <a:lvl1pPr algn="r">
              <a:defRPr sz="1200"/>
            </a:lvl1pPr>
          </a:lstStyle>
          <a:p>
            <a:fld id="{FF95E3BF-8E51-DC48-B0BE-1EE389F88F9E}" type="slidenum">
              <a:rPr lang="en-US" smtClean="0"/>
              <a:t>‹#›</a:t>
            </a:fld>
            <a:endParaRPr lang="en-US"/>
          </a:p>
        </p:txBody>
      </p:sp>
    </p:spTree>
    <p:extLst>
      <p:ext uri="{BB962C8B-B14F-4D97-AF65-F5344CB8AC3E}">
        <p14:creationId xmlns:p14="http://schemas.microsoft.com/office/powerpoint/2010/main" val="134980655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ncasc.info/wp-content/uploads/2018/11/TW1.pdf" TargetMode="External"/><Relationship Id="rId4" Type="http://schemas.openxmlformats.org/officeDocument/2006/relationships/hyperlink" Target="https://www.unido.org/our-focus/safeguarding-environment"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Lp3pFjKoZl8" TargetMode="External"/><Relationship Id="rId4" Type="http://schemas.openxmlformats.org/officeDocument/2006/relationships/hyperlink" Target="https://www.youtube.com/watch?v=b18EWaTevu4" TargetMode="External"/><Relationship Id="rId5" Type="http://schemas.openxmlformats.org/officeDocument/2006/relationships/hyperlink" Target="https://www.choosingwisely.co.uk/about-choosing-wisely-uk/" TargetMode="External"/><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Lp3pFjKoZl8" TargetMode="External"/><Relationship Id="rId4" Type="http://schemas.openxmlformats.org/officeDocument/2006/relationships/hyperlink" Target="https://www.youtube.com/watch?v=b18EWaTevu4" TargetMode="External"/><Relationship Id="rId5" Type="http://schemas.openxmlformats.org/officeDocument/2006/relationships/hyperlink" Target="https://www.choosingwisely.co.uk/about-choosing-wisely-uk/" TargetMode="External"/><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 Id="rId3" Type="http://schemas.openxmlformats.org/officeDocument/2006/relationships/hyperlink" Target="https://onlinelibrary.wiley.com/doi/abs/10.1111/jgs.16255"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Lp3pFjKoZl8" TargetMode="External"/><Relationship Id="rId4" Type="http://schemas.openxmlformats.org/officeDocument/2006/relationships/hyperlink" Target="https://www.youtube.com/watch?v=b18EWaTevu4" TargetMode="External"/><Relationship Id="rId5" Type="http://schemas.openxmlformats.org/officeDocument/2006/relationships/hyperlink" Target="https://www.choosingwisely.co.uk/about-choosing-wisely-uk/" TargetMode="External"/><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o-wm.com/content/how-much-time-does-it-take-get-a-pressure-ulcer-integrated-evidence-human-animal-and-in-vitr" TargetMode="External"/><Relationship Id="rId4" Type="http://schemas.openxmlformats.org/officeDocument/2006/relationships/hyperlink" Target="https://www.nursingtimes.net/clinical-archive/tissue-viability/new-guidance-on-how-to-define-and-measure-pressure-ulcers/7025908.article" TargetMode="External"/><Relationship Id="rId5" Type="http://schemas.openxmlformats.org/officeDocument/2006/relationships/hyperlink" Target="https://hqlo.biomedcentral.com/articles/10.1186/s12955-018-1049-x" TargetMode="External"/><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evidence.nhs.uk/search?q=appreciative+inquiry" TargetMode="External"/><Relationship Id="rId4" Type="http://schemas.openxmlformats.org/officeDocument/2006/relationships/hyperlink" Target="https://www.ncbi.nlm.nih.gov/pmc/articles/PMC6037496/" TargetMode="External"/><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rand.org/pubs/white_papers/WP137.html" TargetMode="External"/><Relationship Id="rId4" Type="http://schemas.openxmlformats.org/officeDocument/2006/relationships/hyperlink" Target="https://www.ncbi.nlm.nih.gov/pubmed/14749162" TargetMode="External"/><Relationship Id="rId5" Type="http://schemas.openxmlformats.org/officeDocument/2006/relationships/hyperlink" Target="https://www.ncbi.nlm.nih.gov/pubmed/20040557" TargetMode="External"/><Relationship Id="rId6" Type="http://schemas.openxmlformats.org/officeDocument/2006/relationships/hyperlink" Target="https://www.thelancet.com/journals/lancet/article/PIIS0140-6736(12)60240-2/fulltext" TargetMode="External"/><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 Id="rId3" Type="http://schemas.openxmlformats.org/officeDocument/2006/relationships/hyperlink" Target="http://bjgp.org/content/bjgp/67/660/292.full.pdf"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bmjopenquality.bmj.com/content/bmjqir/6/1/u214461.w5681.full.pdf" TargetMode="External"/><Relationship Id="rId4" Type="http://schemas.openxmlformats.org/officeDocument/2006/relationships/hyperlink" Target="https://qi.elft.nhs.uk/wp-content/uploads/2018/06/Poster-A-HANDY-APPROACH-QUICK-WAYS-OF-LEARNING-IN-TIME-LIMITED-ENVIRONMENTS-_.pdf" TargetMode="External"/><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2</a:t>
            </a:fld>
            <a:endParaRPr lang="en-US"/>
          </a:p>
        </p:txBody>
      </p:sp>
    </p:spTree>
    <p:extLst>
      <p:ext uri="{BB962C8B-B14F-4D97-AF65-F5344CB8AC3E}">
        <p14:creationId xmlns:p14="http://schemas.microsoft.com/office/powerpoint/2010/main" val="1315572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Include</a:t>
            </a:r>
            <a:r>
              <a:rPr lang="en-GB" baseline="0" dirty="0" smtClean="0"/>
              <a:t> flow chart hand out. </a:t>
            </a:r>
            <a:endParaRPr lang="en-GB" dirty="0"/>
          </a:p>
        </p:txBody>
      </p:sp>
      <p:sp>
        <p:nvSpPr>
          <p:cNvPr id="4" name="Slide Number Placeholder 3"/>
          <p:cNvSpPr>
            <a:spLocks noGrp="1"/>
          </p:cNvSpPr>
          <p:nvPr>
            <p:ph type="sldNum" sz="quarter" idx="10"/>
          </p:nvPr>
        </p:nvSpPr>
        <p:spPr/>
        <p:txBody>
          <a:bodyPr/>
          <a:lstStyle/>
          <a:p>
            <a:fld id="{D475A4DA-EAD7-416D-82A7-7F49D4C6DAED}" type="slidenum">
              <a:rPr lang="en-GB" smtClean="0"/>
              <a:t>4</a:t>
            </a:fld>
            <a:endParaRPr lang="en-GB"/>
          </a:p>
        </p:txBody>
      </p:sp>
    </p:spTree>
    <p:extLst>
      <p:ext uri="{BB962C8B-B14F-4D97-AF65-F5344CB8AC3E}">
        <p14:creationId xmlns:p14="http://schemas.microsoft.com/office/powerpoint/2010/main" val="1970861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Transitional Safeguarding </a:t>
            </a:r>
          </a:p>
          <a:p>
            <a:r>
              <a:rPr lang="en-GB" sz="1200" u="sng" kern="1200" dirty="0" smtClean="0">
                <a:solidFill>
                  <a:schemeClr val="tx1"/>
                </a:solidFill>
                <a:effectLst/>
                <a:latin typeface="+mn-lt"/>
                <a:ea typeface="+mn-ea"/>
                <a:cs typeface="+mn-cs"/>
                <a:hlinkClick r:id="" action="ppaction://noaction"/>
              </a:rPr>
              <a:t>https://www.basw.co.uk/resources/safeguarding-during-adolescence–-relationship-between-contextual-safeguarding-complex</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Contextual Safeguarding </a:t>
            </a:r>
          </a:p>
          <a:p>
            <a:r>
              <a:rPr lang="en-GB" sz="1200" u="sng" kern="1200" dirty="0" smtClean="0">
                <a:solidFill>
                  <a:schemeClr val="tx1"/>
                </a:solidFill>
                <a:effectLst/>
                <a:latin typeface="+mn-lt"/>
                <a:ea typeface="+mn-ea"/>
                <a:cs typeface="+mn-cs"/>
                <a:hlinkClick r:id="rId3"/>
              </a:rPr>
              <a:t>https://ncasc.info/wp-content/uploads/2018/11/TW1.pdf</a:t>
            </a:r>
            <a:endParaRPr lang="en-GB" sz="1200" u="sng" kern="1200" dirty="0" smtClean="0">
              <a:solidFill>
                <a:schemeClr val="tx1"/>
              </a:solidFill>
              <a:effectLst/>
              <a:latin typeface="+mn-lt"/>
              <a:ea typeface="+mn-ea"/>
              <a:cs typeface="+mn-cs"/>
            </a:endParaRPr>
          </a:p>
          <a:p>
            <a:endParaRPr lang="en-GB" sz="1200" u="sng" kern="1200" dirty="0" smtClean="0">
              <a:solidFill>
                <a:schemeClr val="tx1"/>
              </a:solidFill>
              <a:effectLst/>
              <a:latin typeface="+mn-lt"/>
              <a:ea typeface="+mn-ea"/>
              <a:cs typeface="+mn-cs"/>
            </a:endParaRPr>
          </a:p>
          <a:p>
            <a:r>
              <a:rPr lang="en-GB" sz="1200" u="none" kern="1200" dirty="0" smtClean="0">
                <a:solidFill>
                  <a:schemeClr val="tx1"/>
                </a:solidFill>
                <a:effectLst/>
                <a:latin typeface="+mn-lt"/>
                <a:ea typeface="+mn-ea"/>
                <a:cs typeface="+mn-cs"/>
              </a:rPr>
              <a:t>Safeguarding</a:t>
            </a:r>
            <a:r>
              <a:rPr lang="en-GB" sz="1200" u="none" kern="1200" baseline="0" dirty="0" smtClean="0">
                <a:solidFill>
                  <a:schemeClr val="tx1"/>
                </a:solidFill>
                <a:effectLst/>
                <a:latin typeface="+mn-lt"/>
                <a:ea typeface="+mn-ea"/>
                <a:cs typeface="+mn-cs"/>
              </a:rPr>
              <a:t> the Environment </a:t>
            </a:r>
            <a:endParaRPr lang="en-GB" sz="1200" u="none"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hlinkClick r:id="rId4"/>
              </a:rPr>
              <a:t>https://www.unido.org/our-focus/safeguarding-environment</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5</a:t>
            </a:fld>
            <a:endParaRPr lang="en-US"/>
          </a:p>
        </p:txBody>
      </p:sp>
    </p:spTree>
    <p:extLst>
      <p:ext uri="{BB962C8B-B14F-4D97-AF65-F5344CB8AC3E}">
        <p14:creationId xmlns:p14="http://schemas.microsoft.com/office/powerpoint/2010/main" val="2990694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smtClean="0"/>
              <a:t>https://</a:t>
            </a:r>
            <a:r>
              <a:rPr lang="en-GB" dirty="0" err="1" smtClean="0"/>
              <a:t>hackney.gov.uk</a:t>
            </a:r>
            <a:r>
              <a:rPr lang="en-GB" dirty="0" smtClean="0"/>
              <a:t>/contextual-safeguarding</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smtClean="0"/>
              <a:t>Kindness – https://</a:t>
            </a:r>
            <a:r>
              <a:rPr lang="en-GB" dirty="0" err="1" smtClean="0"/>
              <a:t>www.carnegieuktrust.org.uk</a:t>
            </a:r>
            <a:r>
              <a:rPr lang="en-GB" dirty="0" smtClean="0"/>
              <a:t>/publications/kindness-emotions-and-human-relationships-the-blind-spot-in-public-policy/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smtClean="0"/>
              <a:t>Learn</a:t>
            </a:r>
            <a:r>
              <a:rPr lang="en-GB" baseline="0" dirty="0" smtClean="0"/>
              <a:t> not Blame - https://</a:t>
            </a:r>
            <a:r>
              <a:rPr lang="en-GB" baseline="0" dirty="0" err="1" smtClean="0"/>
              <a:t>www.dauk.org</a:t>
            </a:r>
            <a:r>
              <a:rPr lang="en-GB" baseline="0" dirty="0" smtClean="0"/>
              <a:t>/</a:t>
            </a:r>
            <a:r>
              <a:rPr lang="en-GB" baseline="0" dirty="0" err="1" smtClean="0"/>
              <a:t>learnnotblamedauk</a:t>
            </a:r>
            <a:endParaRPr lang="en-GB" dirty="0" smtClean="0"/>
          </a:p>
          <a:p>
            <a:endParaRPr lang="en-US" dirty="0" smtClean="0"/>
          </a:p>
          <a:p>
            <a:r>
              <a:rPr lang="en-US" dirty="0" smtClean="0"/>
              <a:t>https://</a:t>
            </a:r>
            <a:r>
              <a:rPr lang="en-US" dirty="0" err="1" smtClean="0"/>
              <a:t>hackney.gov.uk</a:t>
            </a:r>
            <a:r>
              <a:rPr lang="en-US" dirty="0" smtClean="0"/>
              <a:t>/safeguarding-vulnerable-adults</a:t>
            </a: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6</a:t>
            </a:fld>
            <a:endParaRPr lang="en-US"/>
          </a:p>
        </p:txBody>
      </p:sp>
    </p:spTree>
    <p:extLst>
      <p:ext uri="{BB962C8B-B14F-4D97-AF65-F5344CB8AC3E}">
        <p14:creationId xmlns:p14="http://schemas.microsoft.com/office/powerpoint/2010/main" val="3965180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baseline="0" dirty="0" smtClean="0"/>
              <a:t>When Safeguarding becomes stigmatising </a:t>
            </a:r>
            <a:r>
              <a:rPr lang="en-GB" sz="1200" kern="1200" dirty="0" smtClean="0">
                <a:solidFill>
                  <a:schemeClr val="tx1"/>
                </a:solidFill>
                <a:effectLst/>
                <a:latin typeface="+mn-lt"/>
                <a:ea typeface="+mn-ea"/>
                <a:cs typeface="+mn-cs"/>
              </a:rPr>
              <a:t>https://research-</a:t>
            </a:r>
            <a:r>
              <a:rPr lang="en-GB" sz="1200" kern="1200" dirty="0" err="1" smtClean="0">
                <a:solidFill>
                  <a:schemeClr val="tx1"/>
                </a:solidFill>
                <a:effectLst/>
                <a:latin typeface="+mn-lt"/>
                <a:ea typeface="+mn-ea"/>
                <a:cs typeface="+mn-cs"/>
              </a:rPr>
              <a:t>information.bristol.ac.uk</a:t>
            </a:r>
            <a:r>
              <a:rPr lang="en-GB" sz="1200" kern="1200" dirty="0" smtClean="0">
                <a:solidFill>
                  <a:schemeClr val="tx1"/>
                </a:solidFill>
                <a:effectLst/>
                <a:latin typeface="+mn-lt"/>
                <a:ea typeface="+mn-ea"/>
                <a:cs typeface="+mn-cs"/>
              </a:rPr>
              <a:t>/files/187177083/Karlsen_et_al_2019_When_Safeguarding_become_Stigmatising_Final_Report.pdf</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https://</a:t>
            </a:r>
            <a:r>
              <a:rPr lang="en-GB" sz="1200" kern="1200" dirty="0" err="1" smtClean="0">
                <a:solidFill>
                  <a:schemeClr val="tx1"/>
                </a:solidFill>
                <a:effectLst/>
                <a:latin typeface="+mn-lt"/>
                <a:ea typeface="+mn-ea"/>
                <a:cs typeface="+mn-cs"/>
              </a:rPr>
              <a:t>www.gov.scot</a:t>
            </a:r>
            <a:r>
              <a:rPr lang="en-GB" sz="1200" kern="1200" dirty="0" smtClean="0">
                <a:solidFill>
                  <a:schemeClr val="tx1"/>
                </a:solidFill>
                <a:effectLst/>
                <a:latin typeface="+mn-lt"/>
                <a:ea typeface="+mn-ea"/>
                <a:cs typeface="+mn-cs"/>
              </a:rPr>
              <a:t>/publications/strenghtening-protection-female-genital-mutilation-fgm-analysis-consultation-responses/pages/10/</a:t>
            </a:r>
          </a:p>
        </p:txBody>
      </p:sp>
      <p:sp>
        <p:nvSpPr>
          <p:cNvPr id="4" name="Slide Number Placeholder 3"/>
          <p:cNvSpPr>
            <a:spLocks noGrp="1"/>
          </p:cNvSpPr>
          <p:nvPr>
            <p:ph type="sldNum" sz="quarter" idx="10"/>
          </p:nvPr>
        </p:nvSpPr>
        <p:spPr/>
        <p:txBody>
          <a:bodyPr/>
          <a:lstStyle/>
          <a:p>
            <a:fld id="{FF95E3BF-8E51-DC48-B0BE-1EE389F88F9E}" type="slidenum">
              <a:rPr lang="en-US" smtClean="0"/>
              <a:t>7</a:t>
            </a:fld>
            <a:endParaRPr lang="en-US"/>
          </a:p>
        </p:txBody>
      </p:sp>
    </p:spTree>
    <p:extLst>
      <p:ext uri="{BB962C8B-B14F-4D97-AF65-F5344CB8AC3E}">
        <p14:creationId xmlns:p14="http://schemas.microsoft.com/office/powerpoint/2010/main" val="1962381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gps.cityandhackneyccg.nhs.uk</a:t>
            </a:r>
            <a:r>
              <a:rPr lang="en-US" dirty="0" smtClean="0"/>
              <a:t>/education/video/doctors-of-the-world-introduction</a:t>
            </a: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9</a:t>
            </a:fld>
            <a:endParaRPr lang="en-US"/>
          </a:p>
        </p:txBody>
      </p:sp>
    </p:spTree>
    <p:extLst>
      <p:ext uri="{BB962C8B-B14F-4D97-AF65-F5344CB8AC3E}">
        <p14:creationId xmlns:p14="http://schemas.microsoft.com/office/powerpoint/2010/main" val="892948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www.instagram.com</a:t>
            </a:r>
            <a:r>
              <a:rPr lang="en-US" dirty="0" smtClean="0"/>
              <a:t>/p/B52l1NkHa71/</a:t>
            </a: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10</a:t>
            </a:fld>
            <a:endParaRPr lang="en-US"/>
          </a:p>
        </p:txBody>
      </p:sp>
    </p:spTree>
    <p:extLst>
      <p:ext uri="{BB962C8B-B14F-4D97-AF65-F5344CB8AC3E}">
        <p14:creationId xmlns:p14="http://schemas.microsoft.com/office/powerpoint/2010/main" val="2806021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www.youtube.com</a:t>
            </a:r>
            <a:r>
              <a:rPr lang="en-US" dirty="0" smtClean="0"/>
              <a:t>/</a:t>
            </a:r>
            <a:r>
              <a:rPr lang="en-US" dirty="0" err="1" smtClean="0"/>
              <a:t>watch?time_continue</a:t>
            </a:r>
            <a:r>
              <a:rPr lang="en-US" dirty="0" smtClean="0"/>
              <a:t>=49&amp;v=9a-9tuDhR0o</a:t>
            </a: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11</a:t>
            </a:fld>
            <a:endParaRPr lang="en-US"/>
          </a:p>
        </p:txBody>
      </p:sp>
    </p:spTree>
    <p:extLst>
      <p:ext uri="{BB962C8B-B14F-4D97-AF65-F5344CB8AC3E}">
        <p14:creationId xmlns:p14="http://schemas.microsoft.com/office/powerpoint/2010/main" val="3929240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13</a:t>
            </a:fld>
            <a:endParaRPr lang="en-US"/>
          </a:p>
        </p:txBody>
      </p:sp>
    </p:spTree>
    <p:extLst>
      <p:ext uri="{BB962C8B-B14F-4D97-AF65-F5344CB8AC3E}">
        <p14:creationId xmlns:p14="http://schemas.microsoft.com/office/powerpoint/2010/main" val="1836953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data 2019 </a:t>
            </a:r>
            <a:r>
              <a:rPr lang="en-GB" sz="1200" kern="1200" dirty="0" smtClean="0">
                <a:solidFill>
                  <a:schemeClr val="tx1"/>
                </a:solidFill>
                <a:effectLst/>
                <a:latin typeface="+mn-lt"/>
                <a:ea typeface="+mn-ea"/>
                <a:cs typeface="+mn-cs"/>
              </a:rPr>
              <a:t>Cases are identified by practices proactively compared with CHUHSE data which identifies practice </a:t>
            </a:r>
            <a:r>
              <a:rPr lang="en-GB" sz="1200" kern="1200" dirty="0" err="1" smtClean="0">
                <a:solidFill>
                  <a:schemeClr val="tx1"/>
                </a:solidFill>
                <a:effectLst/>
                <a:latin typeface="+mn-lt"/>
                <a:ea typeface="+mn-ea"/>
                <a:cs typeface="+mn-cs"/>
              </a:rPr>
              <a:t>blindspot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N16 = 10 [8 cases in Springfield Neighbourhood + 2 </a:t>
            </a:r>
            <a:r>
              <a:rPr lang="en-GB" sz="1200" kern="1200" dirty="0" err="1" smtClean="0">
                <a:solidFill>
                  <a:schemeClr val="tx1"/>
                </a:solidFill>
                <a:effectLst/>
                <a:latin typeface="+mn-lt"/>
                <a:ea typeface="+mn-ea"/>
                <a:cs typeface="+mn-cs"/>
              </a:rPr>
              <a:t>Clissold</a:t>
            </a:r>
            <a:r>
              <a:rPr lang="en-GB" sz="1200" kern="1200" dirty="0" smtClean="0">
                <a:solidFill>
                  <a:schemeClr val="tx1"/>
                </a:solidFill>
                <a:effectLst/>
                <a:latin typeface="+mn-lt"/>
                <a:ea typeface="+mn-ea"/>
                <a:cs typeface="+mn-cs"/>
              </a:rPr>
              <a:t> Park Neighbourhood]</a:t>
            </a:r>
          </a:p>
          <a:p>
            <a:r>
              <a:rPr lang="en-GB" sz="1200" kern="1200" dirty="0" smtClean="0">
                <a:solidFill>
                  <a:schemeClr val="tx1"/>
                </a:solidFill>
                <a:effectLst/>
                <a:latin typeface="+mn-lt"/>
                <a:ea typeface="+mn-ea"/>
                <a:cs typeface="+mn-cs"/>
              </a:rPr>
              <a:t>E9 = 6 cases reported in Well St Common Neighbourhood </a:t>
            </a:r>
          </a:p>
          <a:p>
            <a:r>
              <a:rPr lang="en-GB" sz="1200" kern="1200" dirty="0" smtClean="0">
                <a:solidFill>
                  <a:schemeClr val="tx1"/>
                </a:solidFill>
                <a:effectLst/>
                <a:latin typeface="+mn-lt"/>
                <a:ea typeface="+mn-ea"/>
                <a:cs typeface="+mn-cs"/>
              </a:rPr>
              <a:t>Jan – June 2019 Total number is 33 cases </a:t>
            </a:r>
          </a:p>
          <a:p>
            <a:r>
              <a:rPr lang="en-GB" sz="1200" kern="1200" dirty="0" smtClean="0">
                <a:solidFill>
                  <a:schemeClr val="tx1"/>
                </a:solidFill>
                <a:effectLst/>
                <a:latin typeface="+mn-lt"/>
                <a:ea typeface="+mn-ea"/>
                <a:cs typeface="+mn-cs"/>
              </a:rPr>
              <a:t>Approximately reflect the CHUHSE pattern as in areas of pocket deprivation.</a:t>
            </a:r>
          </a:p>
          <a:p>
            <a:r>
              <a:rPr lang="en-GB" dirty="0" smtClean="0"/>
              <a:t>https://</a:t>
            </a:r>
            <a:r>
              <a:rPr lang="en-GB" dirty="0" err="1" smtClean="0"/>
              <a:t>www.gla.ac.uk</a:t>
            </a:r>
            <a:r>
              <a:rPr lang="en-GB" dirty="0" smtClean="0"/>
              <a:t>/</a:t>
            </a:r>
            <a:r>
              <a:rPr lang="en-GB" dirty="0" err="1" smtClean="0"/>
              <a:t>researchinstitutes</a:t>
            </a:r>
            <a:r>
              <a:rPr lang="en-GB" dirty="0" smtClean="0"/>
              <a:t>/</a:t>
            </a:r>
            <a:r>
              <a:rPr lang="en-GB" dirty="0" err="1" smtClean="0"/>
              <a:t>healthwellbeing</a:t>
            </a:r>
            <a:r>
              <a:rPr lang="en-GB" dirty="0" smtClean="0"/>
              <a:t>/research/</a:t>
            </a:r>
            <a:r>
              <a:rPr lang="en-GB" dirty="0" err="1" smtClean="0"/>
              <a:t>generalpractice</a:t>
            </a:r>
            <a:r>
              <a:rPr lang="en-GB" dirty="0" smtClean="0"/>
              <a:t>/</a:t>
            </a:r>
            <a:r>
              <a:rPr lang="en-GB" dirty="0" err="1" smtClean="0"/>
              <a:t>deepend</a:t>
            </a:r>
            <a:r>
              <a:rPr lang="en-GB" dirty="0" smtClean="0"/>
              <a:t>/</a:t>
            </a:r>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14</a:t>
            </a:fld>
            <a:endParaRPr lang="en-US"/>
          </a:p>
        </p:txBody>
      </p:sp>
    </p:spTree>
    <p:extLst>
      <p:ext uri="{BB962C8B-B14F-4D97-AF65-F5344CB8AC3E}">
        <p14:creationId xmlns:p14="http://schemas.microsoft.com/office/powerpoint/2010/main" val="3706495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17</a:t>
            </a:fld>
            <a:endParaRPr lang="en-US"/>
          </a:p>
        </p:txBody>
      </p:sp>
    </p:spTree>
    <p:extLst>
      <p:ext uri="{BB962C8B-B14F-4D97-AF65-F5344CB8AC3E}">
        <p14:creationId xmlns:p14="http://schemas.microsoft.com/office/powerpoint/2010/main" val="3151378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18</a:t>
            </a:fld>
            <a:endParaRPr lang="en-US"/>
          </a:p>
        </p:txBody>
      </p:sp>
    </p:spTree>
    <p:extLst>
      <p:ext uri="{BB962C8B-B14F-4D97-AF65-F5344CB8AC3E}">
        <p14:creationId xmlns:p14="http://schemas.microsoft.com/office/powerpoint/2010/main" val="1836953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Bohemian </a:t>
            </a:r>
            <a:r>
              <a:rPr lang="en-US" dirty="0" err="1" smtClean="0"/>
              <a:t>Polypharmacy</a:t>
            </a:r>
            <a:r>
              <a:rPr lang="en-US" dirty="0" smtClean="0"/>
              <a:t>  </a:t>
            </a:r>
            <a:r>
              <a:rPr lang="en-GB" sz="1200" u="sng" kern="1200" dirty="0" smtClean="0">
                <a:solidFill>
                  <a:schemeClr val="tx1"/>
                </a:solidFill>
                <a:effectLst/>
                <a:latin typeface="+mn-lt"/>
                <a:ea typeface="+mn-ea"/>
                <a:cs typeface="+mn-cs"/>
                <a:hlinkClick r:id="rId3"/>
              </a:rPr>
              <a:t>https://www.youtube.com/watch?v=Lp3pFjKoZl8</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Make it Easy </a:t>
            </a:r>
            <a:r>
              <a:rPr lang="en-GB" sz="1200" u="sng" kern="1200" dirty="0" smtClean="0">
                <a:solidFill>
                  <a:schemeClr val="tx1"/>
                </a:solidFill>
                <a:effectLst/>
                <a:latin typeface="+mn-lt"/>
                <a:ea typeface="+mn-ea"/>
                <a:cs typeface="+mn-cs"/>
                <a:hlinkClick r:id="rId4"/>
              </a:rPr>
              <a:t>https://www.youtube.com/watch?v=b18EWaTevu4</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Choosing Wisely UK </a:t>
            </a:r>
            <a:r>
              <a:rPr lang="en-GB" sz="1200" u="sng" kern="1200" dirty="0" smtClean="0">
                <a:solidFill>
                  <a:schemeClr val="tx1"/>
                </a:solidFill>
                <a:effectLst/>
                <a:latin typeface="+mn-lt"/>
                <a:ea typeface="+mn-ea"/>
                <a:cs typeface="+mn-cs"/>
                <a:hlinkClick r:id="rId5"/>
              </a:rPr>
              <a:t>https://www.choosingwisely.co.uk/about-choosing-wisely-uk/</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19</a:t>
            </a:fld>
            <a:endParaRPr lang="en-US"/>
          </a:p>
        </p:txBody>
      </p:sp>
    </p:spTree>
    <p:extLst>
      <p:ext uri="{BB962C8B-B14F-4D97-AF65-F5344CB8AC3E}">
        <p14:creationId xmlns:p14="http://schemas.microsoft.com/office/powerpoint/2010/main" val="1836953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Tired all the time, sleep, low mood.   Discussion about handover in practices, parents and children seen by same GP – named GPs.  Are family notes linked?  You may be doing this already – handovers?  DNA alerts for children,</a:t>
            </a:r>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21</a:t>
            </a:fld>
            <a:endParaRPr lang="en-US"/>
          </a:p>
        </p:txBody>
      </p:sp>
    </p:spTree>
    <p:extLst>
      <p:ext uri="{BB962C8B-B14F-4D97-AF65-F5344CB8AC3E}">
        <p14:creationId xmlns:p14="http://schemas.microsoft.com/office/powerpoint/2010/main" val="380355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Bohemian </a:t>
            </a:r>
            <a:r>
              <a:rPr lang="en-US" dirty="0" err="1" smtClean="0"/>
              <a:t>Polypharmacy</a:t>
            </a:r>
            <a:r>
              <a:rPr lang="en-US" dirty="0" smtClean="0"/>
              <a:t>  </a:t>
            </a:r>
            <a:r>
              <a:rPr lang="en-GB" sz="1200" u="sng" kern="1200" dirty="0" smtClean="0">
                <a:solidFill>
                  <a:schemeClr val="tx1"/>
                </a:solidFill>
                <a:effectLst/>
                <a:latin typeface="+mn-lt"/>
                <a:ea typeface="+mn-ea"/>
                <a:cs typeface="+mn-cs"/>
                <a:hlinkClick r:id="rId3"/>
              </a:rPr>
              <a:t>https://www.youtube.com/watch?v=Lp3pFjKoZl8</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Make it Easy </a:t>
            </a:r>
            <a:r>
              <a:rPr lang="en-GB" sz="1200" u="sng" kern="1200" dirty="0" smtClean="0">
                <a:solidFill>
                  <a:schemeClr val="tx1"/>
                </a:solidFill>
                <a:effectLst/>
                <a:latin typeface="+mn-lt"/>
                <a:ea typeface="+mn-ea"/>
                <a:cs typeface="+mn-cs"/>
                <a:hlinkClick r:id="rId4"/>
              </a:rPr>
              <a:t>https://www.youtube.com/watch?v=b18EWaTevu4</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Choosing Wisely UK </a:t>
            </a:r>
            <a:r>
              <a:rPr lang="en-GB" sz="1200" u="sng" kern="1200" dirty="0" smtClean="0">
                <a:solidFill>
                  <a:schemeClr val="tx1"/>
                </a:solidFill>
                <a:effectLst/>
                <a:latin typeface="+mn-lt"/>
                <a:ea typeface="+mn-ea"/>
                <a:cs typeface="+mn-cs"/>
                <a:hlinkClick r:id="rId5"/>
              </a:rPr>
              <a:t>https://www.choosingwisely.co.uk/about-choosing-wisely-uk/</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22</a:t>
            </a:fld>
            <a:endParaRPr lang="en-US"/>
          </a:p>
        </p:txBody>
      </p:sp>
    </p:spTree>
    <p:extLst>
      <p:ext uri="{BB962C8B-B14F-4D97-AF65-F5344CB8AC3E}">
        <p14:creationId xmlns:p14="http://schemas.microsoft.com/office/powerpoint/2010/main" val="1836953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Longitudinal Investigation of Older Adults' Ability to Self‐Manage Complex Drug Regimens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hlinkClick r:id="rId3"/>
              </a:rPr>
              <a:t>https://onlinelibrary.wiley.com/doi/abs/10.1111/jgs.16255</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23</a:t>
            </a:fld>
            <a:endParaRPr lang="en-US"/>
          </a:p>
        </p:txBody>
      </p:sp>
    </p:spTree>
    <p:extLst>
      <p:ext uri="{BB962C8B-B14F-4D97-AF65-F5344CB8AC3E}">
        <p14:creationId xmlns:p14="http://schemas.microsoft.com/office/powerpoint/2010/main" val="1738404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Bohemian </a:t>
            </a:r>
            <a:r>
              <a:rPr lang="en-US" dirty="0" err="1" smtClean="0"/>
              <a:t>Polypharmacy</a:t>
            </a:r>
            <a:r>
              <a:rPr lang="en-US" dirty="0" smtClean="0"/>
              <a:t>  </a:t>
            </a:r>
            <a:r>
              <a:rPr lang="en-GB" sz="1200" u="sng" kern="1200" dirty="0" smtClean="0">
                <a:solidFill>
                  <a:schemeClr val="tx1"/>
                </a:solidFill>
                <a:effectLst/>
                <a:latin typeface="+mn-lt"/>
                <a:ea typeface="+mn-ea"/>
                <a:cs typeface="+mn-cs"/>
                <a:hlinkClick r:id="rId3"/>
              </a:rPr>
              <a:t>https://www.youtube.com/watch?v=Lp3pFjKoZl8</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Make it Easy </a:t>
            </a:r>
            <a:r>
              <a:rPr lang="en-GB" sz="1200" u="sng" kern="1200" dirty="0" smtClean="0">
                <a:solidFill>
                  <a:schemeClr val="tx1"/>
                </a:solidFill>
                <a:effectLst/>
                <a:latin typeface="+mn-lt"/>
                <a:ea typeface="+mn-ea"/>
                <a:cs typeface="+mn-cs"/>
                <a:hlinkClick r:id="rId4"/>
              </a:rPr>
              <a:t>https://www.youtube.com/watch?v=b18EWaTevu4</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Choosing Wisely UK </a:t>
            </a:r>
            <a:r>
              <a:rPr lang="en-GB" sz="1200" u="sng" kern="1200" dirty="0" smtClean="0">
                <a:solidFill>
                  <a:schemeClr val="tx1"/>
                </a:solidFill>
                <a:effectLst/>
                <a:latin typeface="+mn-lt"/>
                <a:ea typeface="+mn-ea"/>
                <a:cs typeface="+mn-cs"/>
                <a:hlinkClick r:id="rId5"/>
              </a:rPr>
              <a:t>https://www.choosingwisely.co.uk/about-choosing-wisely-uk/</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24</a:t>
            </a:fld>
            <a:endParaRPr lang="en-US"/>
          </a:p>
        </p:txBody>
      </p:sp>
    </p:spTree>
    <p:extLst>
      <p:ext uri="{BB962C8B-B14F-4D97-AF65-F5344CB8AC3E}">
        <p14:creationId xmlns:p14="http://schemas.microsoft.com/office/powerpoint/2010/main" val="2213386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Recognition of functional transitions and risk of </a:t>
            </a:r>
            <a:r>
              <a:rPr lang="en-US" sz="1200" b="1" kern="1200" dirty="0" smtClean="0">
                <a:solidFill>
                  <a:schemeClr val="tx1"/>
                </a:solidFill>
                <a:effectLst/>
                <a:latin typeface="+mn-lt"/>
                <a:ea typeface="+mn-ea"/>
                <a:cs typeface="+mn-cs"/>
              </a:rPr>
              <a:t>pressure ulcers</a:t>
            </a:r>
            <a:r>
              <a:rPr lang="en-US" sz="1200" kern="1200" dirty="0" smtClean="0">
                <a:solidFill>
                  <a:schemeClr val="tx1"/>
                </a:solidFill>
                <a:effectLst/>
                <a:latin typeface="+mn-lt"/>
                <a:ea typeface="+mn-ea"/>
                <a:cs typeface="+mn-cs"/>
              </a:rPr>
              <a:t> i.e. when shifting from being mobile to becoming sedentary and from being sedentary to being confined to bed. Pressure ulcers impact significantly on quality of life </a:t>
            </a: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Pressure ulcers in sub-dermal tissues under bony prominences very likely occur between the first hour and 4 to 6 hours after sustained loading. Mainly on the sacrum and heels in patients lying in a supine position </a:t>
            </a:r>
          </a:p>
          <a:p>
            <a:pPr lvl="0"/>
            <a:r>
              <a:rPr lang="en-GB" sz="1200" kern="1200" dirty="0" smtClean="0">
                <a:solidFill>
                  <a:schemeClr val="tx1"/>
                </a:solidFill>
                <a:effectLst/>
                <a:latin typeface="+mn-lt"/>
                <a:ea typeface="+mn-ea"/>
                <a:cs typeface="+mn-cs"/>
              </a:rPr>
              <a:t>Incidence of ulcers markedly increases the longer the patient is sitting or lying down. Some individuals can tolerate sustained tissue loading better than others due to anatomical differences, variations in the mechanical characteristics of tissues, perfusion quality, general health status, the posture sustained, and perhaps interactions of these factors with the biomechanical performances of the specific support surface used. </a:t>
            </a:r>
          </a:p>
          <a:p>
            <a:pPr lvl="0"/>
            <a:r>
              <a:rPr lang="en-GB" sz="1200" kern="1200" dirty="0" smtClean="0">
                <a:solidFill>
                  <a:schemeClr val="tx1"/>
                </a:solidFill>
                <a:effectLst/>
                <a:latin typeface="+mn-lt"/>
                <a:ea typeface="+mn-ea"/>
                <a:cs typeface="+mn-cs"/>
              </a:rPr>
              <a:t>Pain, exudate and odour compromise patient functioning so need systematic and regular pain assessment</a:t>
            </a:r>
          </a:p>
          <a:p>
            <a:r>
              <a:rPr lang="en-GB" sz="1200" kern="1200" dirty="0" smtClean="0">
                <a:solidFill>
                  <a:schemeClr val="tx1"/>
                </a:solidFill>
                <a:effectLst/>
                <a:latin typeface="+mn-lt"/>
                <a:ea typeface="+mn-ea"/>
                <a:cs typeface="+mn-cs"/>
              </a:rPr>
              <a:t>How much time does it take to get a pressure ulcer? 2008 Wound management and Prevention </a:t>
            </a:r>
            <a:r>
              <a:rPr lang="en-GB" sz="1200" u="sng" kern="1200" dirty="0" smtClean="0">
                <a:solidFill>
                  <a:schemeClr val="tx1"/>
                </a:solidFill>
                <a:effectLst/>
                <a:latin typeface="+mn-lt"/>
                <a:ea typeface="+mn-ea"/>
                <a:cs typeface="+mn-cs"/>
                <a:hlinkClick r:id="rId3"/>
              </a:rPr>
              <a:t>https://www.o-wm.com/content/how-much-time-does-it-take-get-a-pressure-ulcer-integrated-evidence-human-animal-and-in-vitr</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New Guidance on how to define and measure pressure ulcers 2018  Nursing Times </a:t>
            </a:r>
            <a:r>
              <a:rPr lang="en-GB" sz="1200" u="sng" kern="1200" dirty="0" smtClean="0">
                <a:solidFill>
                  <a:schemeClr val="tx1"/>
                </a:solidFill>
                <a:effectLst/>
                <a:latin typeface="+mn-lt"/>
                <a:ea typeface="+mn-ea"/>
                <a:cs typeface="+mn-cs"/>
                <a:hlinkClick r:id="rId4"/>
              </a:rPr>
              <a:t>https://www.nursingtimes.net/clinical-archive/tissue-viability/new-guidance-on-how-to-define-and-measure-pressure-ulcers/7025908.article</a:t>
            </a:r>
            <a:endParaRPr lang="en-GB" sz="1200" kern="1200" dirty="0" smtClean="0">
              <a:solidFill>
                <a:schemeClr val="tx1"/>
              </a:solidFill>
              <a:effectLst/>
              <a:latin typeface="+mn-lt"/>
              <a:ea typeface="+mn-ea"/>
              <a:cs typeface="+mn-cs"/>
            </a:endParaRPr>
          </a:p>
          <a:p>
            <a:r>
              <a:rPr lang="en-GB" sz="1200" b="0" kern="1200" dirty="0" smtClean="0">
                <a:solidFill>
                  <a:schemeClr val="tx1"/>
                </a:solidFill>
                <a:effectLst/>
                <a:latin typeface="+mn-lt"/>
                <a:ea typeface="+mn-ea"/>
                <a:cs typeface="+mn-cs"/>
              </a:rPr>
              <a:t>A patient-reported pressure ulcer health-related quality of life instrument for use in prevention trials (PU-QOL-P): psychometric evaluation</a:t>
            </a:r>
            <a:r>
              <a:rPr lang="en-GB" sz="1200" b="1" kern="1200" dirty="0" smtClean="0">
                <a:solidFill>
                  <a:schemeClr val="tx1"/>
                </a:solidFill>
                <a:effectLst/>
                <a:latin typeface="+mn-lt"/>
                <a:ea typeface="+mn-ea"/>
                <a:cs typeface="+mn-cs"/>
              </a:rPr>
              <a:t> </a:t>
            </a:r>
            <a:r>
              <a:rPr lang="en-GB" sz="1200" b="0" kern="1200" dirty="0" smtClean="0">
                <a:solidFill>
                  <a:schemeClr val="tx1"/>
                </a:solidFill>
                <a:effectLst/>
                <a:latin typeface="+mn-lt"/>
                <a:ea typeface="+mn-ea"/>
                <a:cs typeface="+mn-cs"/>
              </a:rPr>
              <a:t>2018 Health and Quality of Life Outcomes </a:t>
            </a:r>
            <a:r>
              <a:rPr lang="en-GB" sz="1200" b="1" u="sng" kern="1200" dirty="0" smtClean="0">
                <a:solidFill>
                  <a:schemeClr val="tx1"/>
                </a:solidFill>
                <a:effectLst/>
                <a:latin typeface="+mn-lt"/>
                <a:ea typeface="+mn-ea"/>
                <a:cs typeface="+mn-cs"/>
                <a:hlinkClick r:id="rId5"/>
              </a:rPr>
              <a:t>https://hqlo.biomedcentral.com/articles/10.1186/s12955-018-1049-x</a:t>
            </a:r>
            <a:endParaRPr lang="en-GB"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25</a:t>
            </a:fld>
            <a:endParaRPr lang="en-US"/>
          </a:p>
        </p:txBody>
      </p:sp>
    </p:spTree>
    <p:extLst>
      <p:ext uri="{BB962C8B-B14F-4D97-AF65-F5344CB8AC3E}">
        <p14:creationId xmlns:p14="http://schemas.microsoft.com/office/powerpoint/2010/main" val="1089352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Appreciative Inquiry Resources </a:t>
            </a:r>
            <a:r>
              <a:rPr lang="en-US" sz="1200" dirty="0" smtClean="0">
                <a:hlinkClick r:id="rId3"/>
              </a:rPr>
              <a:t>https://www.evidence.nhs.uk/search?q=appreciative+inquiry</a:t>
            </a:r>
            <a:endParaRPr lang="en-US" dirty="0" smtClean="0"/>
          </a:p>
          <a:p>
            <a:pPr marL="0" indent="0">
              <a:buNone/>
            </a:pPr>
            <a:r>
              <a:rPr lang="en-GB" dirty="0" smtClean="0"/>
              <a:t>Suzette Woodward Rethinking Patient Safety</a:t>
            </a:r>
          </a:p>
          <a:p>
            <a:pPr marL="0" indent="0">
              <a:buNone/>
            </a:pPr>
            <a:r>
              <a:rPr lang="en-GB" dirty="0" smtClean="0"/>
              <a:t>Carolyn Canfield: A Safety-II Perspective on Organisational Learning in Healthcare Organisations Comment on "False Dawns and New Horizons in Patient Safety Research and Practice </a:t>
            </a:r>
          </a:p>
          <a:p>
            <a:pPr marL="0" indent="0">
              <a:buNone/>
            </a:pPr>
            <a:r>
              <a:rPr lang="en-GB" dirty="0" smtClean="0">
                <a:hlinkClick r:id="rId4"/>
              </a:rPr>
              <a:t>https://www.ncbi.nlm.nih.gov/pmc/articles/PMC6037496/</a:t>
            </a:r>
            <a:endParaRPr lang="en-GB" dirty="0" smtClean="0"/>
          </a:p>
          <a:p>
            <a:endParaRPr lang="en-US" dirty="0"/>
          </a:p>
        </p:txBody>
      </p:sp>
      <p:sp>
        <p:nvSpPr>
          <p:cNvPr id="4" name="Slide Number Placeholder 3"/>
          <p:cNvSpPr>
            <a:spLocks noGrp="1"/>
          </p:cNvSpPr>
          <p:nvPr>
            <p:ph type="sldNum" sz="quarter" idx="10"/>
          </p:nvPr>
        </p:nvSpPr>
        <p:spPr/>
        <p:txBody>
          <a:bodyPr/>
          <a:lstStyle/>
          <a:p>
            <a:fld id="{08063C0B-7A99-F04D-8CCB-AE46C43981D9}" type="slidenum">
              <a:rPr lang="en-US" smtClean="0"/>
              <a:t>27</a:t>
            </a:fld>
            <a:endParaRPr lang="en-US"/>
          </a:p>
        </p:txBody>
      </p:sp>
    </p:spTree>
    <p:extLst>
      <p:ext uri="{BB962C8B-B14F-4D97-AF65-F5344CB8AC3E}">
        <p14:creationId xmlns:p14="http://schemas.microsoft.com/office/powerpoint/2010/main" val="257680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endParaRPr lang="en-US" dirty="0" smtClean="0"/>
          </a:p>
          <a:p>
            <a:pPr lvl="0"/>
            <a:r>
              <a:rPr lang="en-GB" sz="1200" b="1" kern="1200" dirty="0" smtClean="0">
                <a:solidFill>
                  <a:schemeClr val="tx1"/>
                </a:solidFill>
                <a:effectLst/>
                <a:latin typeface="+mn-lt"/>
                <a:ea typeface="+mn-ea"/>
                <a:cs typeface="+mn-cs"/>
              </a:rPr>
              <a:t>[1] Living well at the End of Life. Adapting Health Care to serious chronic illness in old Age  </a:t>
            </a:r>
            <a:r>
              <a:rPr lang="en-GB" sz="1200" kern="1200" dirty="0" smtClean="0">
                <a:solidFill>
                  <a:schemeClr val="tx1"/>
                </a:solidFill>
                <a:effectLst/>
                <a:latin typeface="+mn-lt"/>
                <a:ea typeface="+mn-ea"/>
                <a:cs typeface="+mn-cs"/>
              </a:rPr>
              <a:t>(RAND 2003) </a:t>
            </a:r>
            <a:r>
              <a:rPr lang="en-GB" sz="1200" kern="1200" dirty="0" smtClean="0">
                <a:solidFill>
                  <a:schemeClr val="tx1"/>
                </a:solidFill>
                <a:effectLst/>
                <a:latin typeface="+mn-lt"/>
                <a:ea typeface="+mn-ea"/>
                <a:cs typeface="+mn-cs"/>
                <a:hlinkClick r:id="rId3"/>
              </a:rPr>
              <a:t>https://www.rand.org/pubs/white_papers/WP137.html</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lvl="0"/>
            <a:r>
              <a:rPr lang="en-US" sz="1200" b="1" kern="1200" dirty="0" smtClean="0">
                <a:solidFill>
                  <a:schemeClr val="tx1"/>
                </a:solidFill>
                <a:effectLst/>
                <a:latin typeface="+mn-lt"/>
                <a:ea typeface="+mn-ea"/>
                <a:cs typeface="+mn-cs"/>
              </a:rPr>
              <a:t>[2] The End of the Disease Era </a:t>
            </a:r>
            <a:r>
              <a:rPr lang="en-US" sz="1200" kern="1200" dirty="0" smtClean="0">
                <a:solidFill>
                  <a:schemeClr val="tx1"/>
                </a:solidFill>
                <a:effectLst/>
                <a:latin typeface="+mn-lt"/>
                <a:ea typeface="+mn-ea"/>
                <a:cs typeface="+mn-cs"/>
              </a:rPr>
              <a:t>(Am J Med 2004) </a:t>
            </a:r>
            <a:r>
              <a:rPr lang="en-GB" sz="1200" kern="1200" dirty="0" smtClean="0">
                <a:solidFill>
                  <a:schemeClr val="tx1"/>
                </a:solidFill>
                <a:effectLst/>
                <a:latin typeface="+mn-lt"/>
                <a:ea typeface="+mn-ea"/>
                <a:cs typeface="+mn-cs"/>
                <a:hlinkClick r:id="rId4"/>
              </a:rPr>
              <a:t>https://www.ncbi.nlm.nih.gov/pubmed/14749162</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lvl="0"/>
            <a:r>
              <a:rPr lang="en-US" sz="1200" b="1" kern="1200" dirty="0" smtClean="0">
                <a:solidFill>
                  <a:schemeClr val="tx1"/>
                </a:solidFill>
                <a:effectLst/>
                <a:latin typeface="+mn-lt"/>
                <a:ea typeface="+mn-ea"/>
                <a:cs typeface="+mn-cs"/>
              </a:rPr>
              <a:t>[3] Medical care for the final years of life: "When you're 83, it's not going to be 20 years”  </a:t>
            </a:r>
            <a:r>
              <a:rPr lang="en-US" sz="1200" kern="1200" dirty="0" smtClean="0">
                <a:solidFill>
                  <a:schemeClr val="tx1"/>
                </a:solidFill>
                <a:effectLst/>
                <a:latin typeface="+mn-lt"/>
                <a:ea typeface="+mn-ea"/>
                <a:cs typeface="+mn-cs"/>
              </a:rPr>
              <a:t>(JAMA 2009) </a:t>
            </a:r>
            <a:r>
              <a:rPr lang="en-GB" sz="1200" kern="1200" dirty="0" smtClean="0">
                <a:solidFill>
                  <a:schemeClr val="tx1"/>
                </a:solidFill>
                <a:effectLst/>
                <a:latin typeface="+mn-lt"/>
                <a:ea typeface="+mn-ea"/>
                <a:cs typeface="+mn-cs"/>
                <a:hlinkClick r:id="rId5"/>
              </a:rPr>
              <a:t>https://www.ncbi.nlm.nih.gov/pubmed/20040557</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lvl="0"/>
            <a:r>
              <a:rPr lang="en-GB" sz="1200" b="1" kern="1200" dirty="0" smtClean="0">
                <a:solidFill>
                  <a:schemeClr val="tx1"/>
                </a:solidFill>
                <a:effectLst/>
                <a:latin typeface="+mn-lt"/>
                <a:ea typeface="+mn-ea"/>
                <a:cs typeface="+mn-cs"/>
              </a:rPr>
              <a:t>[4] Epidemiology of </a:t>
            </a:r>
            <a:r>
              <a:rPr lang="en-GB" sz="1200" b="1" kern="1200" dirty="0" err="1" smtClean="0">
                <a:solidFill>
                  <a:schemeClr val="tx1"/>
                </a:solidFill>
                <a:effectLst/>
                <a:latin typeface="+mn-lt"/>
                <a:ea typeface="+mn-ea"/>
                <a:cs typeface="+mn-cs"/>
              </a:rPr>
              <a:t>multimorbidity</a:t>
            </a:r>
            <a:r>
              <a:rPr lang="en-GB" sz="1200" b="1" kern="1200" dirty="0" smtClean="0">
                <a:solidFill>
                  <a:schemeClr val="tx1"/>
                </a:solidFill>
                <a:effectLst/>
                <a:latin typeface="+mn-lt"/>
                <a:ea typeface="+mn-ea"/>
                <a:cs typeface="+mn-cs"/>
              </a:rPr>
              <a:t> and implications for health care, research, and medical education </a:t>
            </a:r>
            <a:r>
              <a:rPr lang="en-GB" sz="1200" kern="1200" dirty="0" smtClean="0">
                <a:solidFill>
                  <a:schemeClr val="tx1"/>
                </a:solidFill>
                <a:effectLst/>
                <a:latin typeface="+mn-lt"/>
                <a:ea typeface="+mn-ea"/>
                <a:cs typeface="+mn-cs"/>
              </a:rPr>
              <a:t>(Lancet 2012) </a:t>
            </a:r>
            <a:r>
              <a:rPr lang="en-GB" sz="1200" kern="1200" dirty="0" smtClean="0">
                <a:solidFill>
                  <a:schemeClr val="tx1"/>
                </a:solidFill>
                <a:effectLst/>
                <a:latin typeface="+mn-lt"/>
                <a:ea typeface="+mn-ea"/>
                <a:cs typeface="+mn-cs"/>
                <a:hlinkClick r:id="rId6"/>
              </a:rPr>
              <a:t>https://www.thelancet.com/journals/lancet/article/PIIS0140-6736(12)60240-2/fulltext</a:t>
            </a:r>
            <a:endParaRPr lang="en-GB" sz="1200" kern="1200" dirty="0" smtClean="0">
              <a:solidFill>
                <a:schemeClr val="tx1"/>
              </a:solidFill>
              <a:effectLst/>
              <a:latin typeface="+mn-lt"/>
              <a:ea typeface="+mn-ea"/>
              <a:cs typeface="+mn-cs"/>
            </a:endParaRP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91704F0-828B-914D-B2DF-B6061CD1C5EC}" type="slidenum">
              <a:rPr lang="en-US" smtClean="0"/>
              <a:t>33</a:t>
            </a:fld>
            <a:endParaRPr lang="en-US"/>
          </a:p>
        </p:txBody>
      </p:sp>
    </p:spTree>
    <p:extLst>
      <p:ext uri="{BB962C8B-B14F-4D97-AF65-F5344CB8AC3E}">
        <p14:creationId xmlns:p14="http://schemas.microsoft.com/office/powerpoint/2010/main" val="3598416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kern="1200" dirty="0" smtClean="0">
                <a:solidFill>
                  <a:schemeClr val="tx1"/>
                </a:solidFill>
                <a:effectLst/>
                <a:latin typeface="+mn-lt"/>
                <a:ea typeface="+mn-ea"/>
                <a:cs typeface="+mn-cs"/>
              </a:rPr>
              <a:t>Realising the full potential of primary care: uniting the ‘two faces’ of </a:t>
            </a:r>
            <a:r>
              <a:rPr lang="en-GB" sz="1200" kern="1200" dirty="0" err="1" smtClean="0">
                <a:solidFill>
                  <a:schemeClr val="tx1"/>
                </a:solidFill>
                <a:effectLst/>
                <a:latin typeface="+mn-lt"/>
                <a:ea typeface="+mn-ea"/>
                <a:cs typeface="+mn-cs"/>
              </a:rPr>
              <a:t>generalism</a:t>
            </a:r>
            <a:r>
              <a:rPr lang="en-GB" sz="1200" kern="1200" dirty="0" smtClean="0">
                <a:solidFill>
                  <a:schemeClr val="tx1"/>
                </a:solidFill>
                <a:effectLst/>
                <a:latin typeface="+mn-lt"/>
                <a:ea typeface="+mn-ea"/>
                <a:cs typeface="+mn-cs"/>
              </a:rPr>
              <a:t> BJGP 2017</a:t>
            </a:r>
          </a:p>
          <a:p>
            <a:pPr fontAlgn="base"/>
            <a:r>
              <a:rPr lang="en-GB" sz="1200" kern="1200" dirty="0" smtClean="0">
                <a:solidFill>
                  <a:schemeClr val="tx1"/>
                </a:solidFill>
                <a:effectLst/>
                <a:latin typeface="+mn-lt"/>
                <a:ea typeface="+mn-ea"/>
                <a:cs typeface="+mn-cs"/>
              </a:rPr>
              <a:t>Joanne Reeve and Richard Byng</a:t>
            </a:r>
          </a:p>
          <a:p>
            <a:r>
              <a:rPr lang="en-GB" sz="1100" dirty="0" smtClean="0"/>
              <a:t/>
            </a:r>
            <a:br>
              <a:rPr lang="en-GB" sz="1100" dirty="0" smtClean="0"/>
            </a:br>
            <a:r>
              <a:rPr lang="en-GB" sz="800" u="sng" dirty="0" smtClean="0">
                <a:hlinkClick r:id="rId3"/>
              </a:rPr>
              <a:t>http://bjgp.org/content/bjgp/67/660/292.full.pdf</a:t>
            </a:r>
            <a:r>
              <a:rPr lang="en-GB" sz="800" dirty="0" smtClean="0"/>
              <a:t/>
            </a:r>
            <a:br>
              <a:rPr lang="en-GB" sz="800" dirty="0" smtClean="0"/>
            </a:br>
            <a:r>
              <a:rPr lang="en-US" sz="1200" kern="1200" dirty="0" smtClean="0">
                <a:solidFill>
                  <a:schemeClr val="tx1"/>
                </a:solidFill>
                <a:effectLst/>
                <a:latin typeface="+mn-lt"/>
                <a:ea typeface="+mn-ea"/>
                <a:cs typeface="+mn-cs"/>
              </a:rPr>
              <a:t>The ‘Systems Axis’ (on the Y axis) describes a continuum from single problem accessible care through to integrated coordinated care bringing different skills and TEAMS together.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‘Individual Care Axis’ (on the X axis) </a:t>
            </a:r>
            <a:r>
              <a:rPr lang="en-US" sz="1200" kern="1200" dirty="0" err="1" smtClean="0">
                <a:solidFill>
                  <a:schemeClr val="tx1"/>
                </a:solidFill>
                <a:effectLst/>
                <a:latin typeface="+mn-lt"/>
                <a:ea typeface="+mn-ea"/>
                <a:cs typeface="+mn-cs"/>
              </a:rPr>
              <a:t>recognises</a:t>
            </a:r>
            <a:r>
              <a:rPr lang="en-US" sz="1200" kern="1200" dirty="0" smtClean="0">
                <a:solidFill>
                  <a:schemeClr val="tx1"/>
                </a:solidFill>
                <a:effectLst/>
                <a:latin typeface="+mn-lt"/>
                <a:ea typeface="+mn-ea"/>
                <a:cs typeface="+mn-cs"/>
              </a:rPr>
              <a:t> a continuum from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replicable and often evidence informed, to highly-</a:t>
            </a:r>
            <a:r>
              <a:rPr lang="en-US" sz="1200" kern="1200" dirty="0" err="1" smtClean="0">
                <a:solidFill>
                  <a:schemeClr val="tx1"/>
                </a:solidFill>
                <a:effectLst/>
                <a:latin typeface="+mn-lt"/>
                <a:ea typeface="+mn-ea"/>
                <a:cs typeface="+mn-cs"/>
              </a:rPr>
              <a:t>individualised</a:t>
            </a:r>
            <a:r>
              <a:rPr lang="en-US" sz="1200" kern="1200" dirty="0" smtClean="0">
                <a:solidFill>
                  <a:schemeClr val="tx1"/>
                </a:solidFill>
                <a:effectLst/>
                <a:latin typeface="+mn-lt"/>
                <a:ea typeface="+mn-ea"/>
                <a:cs typeface="+mn-cs"/>
              </a:rPr>
              <a:t> interpretative care. This axis </a:t>
            </a:r>
            <a:r>
              <a:rPr lang="en-US" sz="1200" kern="1200" dirty="0" err="1" smtClean="0">
                <a:solidFill>
                  <a:schemeClr val="tx1"/>
                </a:solidFill>
                <a:effectLst/>
                <a:latin typeface="+mn-lt"/>
                <a:ea typeface="+mn-ea"/>
                <a:cs typeface="+mn-cs"/>
              </a:rPr>
              <a:t>recognises</a:t>
            </a:r>
            <a:r>
              <a:rPr lang="en-US" sz="1200" kern="1200" dirty="0" smtClean="0">
                <a:solidFill>
                  <a:schemeClr val="tx1"/>
                </a:solidFill>
                <a:effectLst/>
                <a:latin typeface="+mn-lt"/>
                <a:ea typeface="+mn-ea"/>
                <a:cs typeface="+mn-cs"/>
              </a:rPr>
              <a:t> that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disease-focused (guideline) medical care, even done well, can have a burdensome effect on individuals. Burden comes in many forms; whether as over-investigation and over-treatment, or as a failure to adequately address illness experiences that disrupt daily living (a failure of person-</a:t>
            </a:r>
            <a:r>
              <a:rPr lang="en-US" sz="1200" kern="1200" dirty="0" err="1" smtClean="0">
                <a:solidFill>
                  <a:schemeClr val="tx1"/>
                </a:solidFill>
                <a:effectLst/>
                <a:latin typeface="+mn-lt"/>
                <a:ea typeface="+mn-ea"/>
                <a:cs typeface="+mn-cs"/>
              </a:rPr>
              <a:t>centred</a:t>
            </a:r>
            <a:r>
              <a:rPr lang="en-US" sz="1200" kern="1200" dirty="0" smtClean="0">
                <a:solidFill>
                  <a:schemeClr val="tx1"/>
                </a:solidFill>
                <a:effectLst/>
                <a:latin typeface="+mn-lt"/>
                <a:ea typeface="+mn-ea"/>
                <a:cs typeface="+mn-cs"/>
              </a:rPr>
              <a:t> care). The two models at each end of the axis represent distinct forms of clinical reasoning that ask different questions and are underpinned by different epistemological approaches. In reality, primary care clinicians are often required to move along the continuum in response to particular patient needs.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thus describe four quadrants with distinct categories of care provision . ‘Single problem/</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care’ delivers low intensity accessible care at volume, mainly but not only in primary care; and increasingly achieved through technology- supported self-care (for example, blood pressure monitoring, contraception advice) and deployment of less highly-qualified staff (for example, fractures, minor illness). ‘Integrated/</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care’ sees well- coordinated teams providing access to, and delivery of, condition-specific treatment whether acute management of myocardial infarction or surgical replacement of joints or valves. In both cases, interpretive skills are a lower priority.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 patients, for example those with mild to moderate mental health needs or medically unexplained chronic pain need ready access to professionals skilled in interpretive practice. Professionals who are able to integrate biomedical, psychosocial, patient and professional accounts of illness in order to help patients make sense of, and so take an active part in managing, their own health problems. Patients in this ‘Accessible/Interpretive’ quadrant may benefit from signposting to services outside of medical care, but generally don’t need high levels of integrated care across medical teams. Some need ongoing continuity of care, while for others a single contact can provide timely treatment, reassurance or diversion from unnecessary investigation or medicine.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Patients with chronic complex care needs, especially those with diminished capacity to manage daily living (for example, </a:t>
            </a:r>
            <a:r>
              <a:rPr lang="en-US" sz="1200" kern="1200" dirty="0" err="1" smtClean="0">
                <a:solidFill>
                  <a:schemeClr val="tx1"/>
                </a:solidFill>
                <a:effectLst/>
                <a:latin typeface="+mn-lt"/>
                <a:ea typeface="+mn-ea"/>
                <a:cs typeface="+mn-cs"/>
              </a:rPr>
              <a:t>multimorbidity</a:t>
            </a:r>
            <a:r>
              <a:rPr lang="en-US" sz="1200" kern="1200" dirty="0" smtClean="0">
                <a:solidFill>
                  <a:schemeClr val="tx1"/>
                </a:solidFill>
                <a:effectLst/>
                <a:latin typeface="+mn-lt"/>
                <a:ea typeface="+mn-ea"/>
                <a:cs typeface="+mn-cs"/>
              </a:rPr>
              <a:t>, severe mental illness, homelessness), need both coordinated/ integrated and interpretive care. Medicine in this quadrant requires expert practitioners able to make decisions with patients, and work across teams taking account of shifting needs in the social, emotional, and biological domains. This approach should help </a:t>
            </a:r>
            <a:r>
              <a:rPr lang="en-US" sz="1200" kern="1200" dirty="0" err="1" smtClean="0">
                <a:solidFill>
                  <a:schemeClr val="tx1"/>
                </a:solidFill>
                <a:effectLst/>
                <a:latin typeface="+mn-lt"/>
                <a:ea typeface="+mn-ea"/>
                <a:cs typeface="+mn-cs"/>
              </a:rPr>
              <a:t>prioritise</a:t>
            </a:r>
            <a:r>
              <a:rPr lang="en-US" sz="1200" kern="1200" dirty="0" smtClean="0">
                <a:solidFill>
                  <a:schemeClr val="tx1"/>
                </a:solidFill>
                <a:effectLst/>
                <a:latin typeface="+mn-lt"/>
                <a:ea typeface="+mn-ea"/>
                <a:cs typeface="+mn-cs"/>
              </a:rPr>
              <a:t> needs and support choices to do less medicine, so avoiding the iatrogenic harm arising from a failure to tailor care to the individual-in-context.</a:t>
            </a:r>
            <a:r>
              <a:rPr lang="en-GB" dirty="0" smtClean="0">
                <a:effectLst/>
              </a:rPr>
              <a:t> </a:t>
            </a:r>
            <a:endParaRPr lang="en-US" dirty="0"/>
          </a:p>
        </p:txBody>
      </p:sp>
      <p:sp>
        <p:nvSpPr>
          <p:cNvPr id="4" name="Slide Number Placeholder 3"/>
          <p:cNvSpPr>
            <a:spLocks noGrp="1"/>
          </p:cNvSpPr>
          <p:nvPr>
            <p:ph type="sldNum" sz="quarter" idx="10"/>
          </p:nvPr>
        </p:nvSpPr>
        <p:spPr/>
        <p:txBody>
          <a:bodyPr/>
          <a:lstStyle/>
          <a:p>
            <a:fld id="{B49008FE-DD1A-1E48-82A6-2037C019C5DF}" type="slidenum">
              <a:rPr lang="en-US" smtClean="0"/>
              <a:t>35</a:t>
            </a:fld>
            <a:endParaRPr lang="en-US"/>
          </a:p>
        </p:txBody>
      </p:sp>
    </p:spTree>
    <p:extLst>
      <p:ext uri="{BB962C8B-B14F-4D97-AF65-F5344CB8AC3E}">
        <p14:creationId xmlns:p14="http://schemas.microsoft.com/office/powerpoint/2010/main" val="2915300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 </a:t>
            </a:r>
            <a:r>
              <a:rPr lang="en-GB" sz="1200" kern="1200" dirty="0" smtClean="0">
                <a:solidFill>
                  <a:schemeClr val="tx1"/>
                </a:solidFill>
                <a:effectLst/>
                <a:latin typeface="+mn-lt"/>
                <a:ea typeface="+mn-ea"/>
                <a:cs typeface="+mn-cs"/>
              </a:rPr>
              <a:t>The Handy Approach – Quick Integrated Person Centred Support Preparation </a:t>
            </a:r>
            <a:r>
              <a:rPr lang="en-GB" sz="1200" kern="1200" baseline="0" dirty="0" smtClean="0">
                <a:solidFill>
                  <a:schemeClr val="tx1"/>
                </a:solidFill>
                <a:effectLst/>
                <a:latin typeface="+mn-lt"/>
                <a:ea typeface="+mn-ea"/>
                <a:cs typeface="+mn-cs"/>
              </a:rPr>
              <a:t> </a:t>
            </a:r>
            <a:r>
              <a:rPr lang="en-US" dirty="0" smtClean="0"/>
              <a:t>BMJ </a:t>
            </a:r>
            <a:r>
              <a:rPr lang="en-GB" sz="1200" kern="1200" dirty="0" err="1" smtClean="0">
                <a:solidFill>
                  <a:schemeClr val="tx1"/>
                </a:solidFill>
                <a:effectLst/>
                <a:latin typeface="+mn-lt"/>
                <a:ea typeface="+mn-ea"/>
                <a:cs typeface="+mn-cs"/>
              </a:rPr>
              <a:t>Risi</a:t>
            </a:r>
            <a:r>
              <a:rPr lang="en-GB" sz="1200" kern="1200" dirty="0" smtClean="0">
                <a:solidFill>
                  <a:schemeClr val="tx1"/>
                </a:solidFill>
                <a:effectLst/>
                <a:latin typeface="+mn-lt"/>
                <a:ea typeface="+mn-ea"/>
                <a:cs typeface="+mn-cs"/>
              </a:rPr>
              <a:t> L, et al. 2017;6:u214461.w5681. doi:10.1136/bmjquality.u214461.w5681 </a:t>
            </a:r>
            <a:r>
              <a:rPr lang="en-GB" sz="1200" kern="1200" baseline="0" dirty="0" smtClean="0">
                <a:solidFill>
                  <a:schemeClr val="tx1"/>
                </a:solidFill>
                <a:effectLst/>
                <a:latin typeface="+mn-lt"/>
                <a:ea typeface="+mn-ea"/>
                <a:cs typeface="+mn-cs"/>
              </a:rPr>
              <a:t> </a:t>
            </a:r>
            <a:r>
              <a:rPr lang="en-US" sz="1400" dirty="0" smtClean="0">
                <a:hlinkClick r:id="rId3"/>
              </a:rPr>
              <a:t>https://bmjopenquality.bmj.com/content/bmjqir/6/1/u214461.w5681.full.pdf</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[2] Dynamics</a:t>
            </a:r>
            <a:r>
              <a:rPr lang="en-US" baseline="0" dirty="0" smtClean="0"/>
              <a:t> of Dignity and Safety Goodwin </a:t>
            </a:r>
            <a:r>
              <a:rPr lang="en-US" baseline="0" dirty="0" err="1" smtClean="0"/>
              <a:t>D,Mesman</a:t>
            </a:r>
            <a:r>
              <a:rPr lang="en-US" baseline="0" dirty="0" smtClean="0"/>
              <a:t> J, </a:t>
            </a:r>
            <a:r>
              <a:rPr lang="en-US" baseline="0" dirty="0" err="1" smtClean="0"/>
              <a:t>Verkerk</a:t>
            </a:r>
            <a:r>
              <a:rPr lang="en-US" baseline="0" dirty="0" smtClean="0"/>
              <a:t> M, et </a:t>
            </a:r>
            <a:r>
              <a:rPr lang="en-US" baseline="0" dirty="0" err="1" smtClean="0"/>
              <a:t>al.BMJ</a:t>
            </a:r>
            <a:r>
              <a:rPr lang="en-US" baseline="0" dirty="0" smtClean="0"/>
              <a:t> </a:t>
            </a:r>
            <a:r>
              <a:rPr lang="en-US" baseline="0" dirty="0" err="1" smtClean="0"/>
              <a:t>Qual</a:t>
            </a:r>
            <a:r>
              <a:rPr lang="en-US" baseline="0" dirty="0" smtClean="0"/>
              <a:t>  </a:t>
            </a:r>
            <a:r>
              <a:rPr lang="en-GB" sz="1200" kern="1200" dirty="0" smtClean="0">
                <a:solidFill>
                  <a:schemeClr val="tx1"/>
                </a:solidFill>
                <a:effectLst/>
                <a:latin typeface="+mn-lt"/>
                <a:ea typeface="+mn-ea"/>
                <a:cs typeface="+mn-cs"/>
              </a:rPr>
              <a:t>https://</a:t>
            </a:r>
            <a:r>
              <a:rPr lang="en-GB" sz="1200" kern="1200" dirty="0" err="1" smtClean="0">
                <a:solidFill>
                  <a:schemeClr val="tx1"/>
                </a:solidFill>
                <a:effectLst/>
                <a:latin typeface="+mn-lt"/>
                <a:ea typeface="+mn-ea"/>
                <a:cs typeface="+mn-cs"/>
              </a:rPr>
              <a:t>qualitysafety.bmj.com</a:t>
            </a:r>
            <a:r>
              <a:rPr lang="en-GB" sz="1200" kern="1200" dirty="0" smtClean="0">
                <a:solidFill>
                  <a:schemeClr val="tx1"/>
                </a:solidFill>
                <a:effectLst/>
                <a:latin typeface="+mn-lt"/>
                <a:ea typeface="+mn-ea"/>
                <a:cs typeface="+mn-cs"/>
              </a:rPr>
              <a:t>/content/27/6/488</a:t>
            </a:r>
          </a:p>
          <a:p>
            <a:pPr marL="0" marR="0" indent="0" algn="l" defTabSz="457200" rtl="0" eaLnBrk="1" fontAlgn="auto" latinLnBrk="0" hangingPunct="1">
              <a:lnSpc>
                <a:spcPct val="100000"/>
              </a:lnSpc>
              <a:spcBef>
                <a:spcPts val="0"/>
              </a:spcBef>
              <a:spcAft>
                <a:spcPts val="0"/>
              </a:spcAft>
              <a:buClrTx/>
              <a:buSzTx/>
              <a:buFontTx/>
              <a:buNone/>
              <a:tabLst/>
              <a:defRPr/>
            </a:pPr>
            <a:r>
              <a:rPr lang="en-US" i="0" dirty="0" smtClean="0"/>
              <a:t>[2</a:t>
            </a:r>
            <a:r>
              <a:rPr lang="en-US" dirty="0" smtClean="0"/>
              <a:t>[3] Learning the Handy Approach to Care in time limited environments  </a:t>
            </a:r>
            <a:r>
              <a:rPr lang="en-US" sz="1200" dirty="0" smtClean="0">
                <a:hlinkClick r:id="rId4"/>
              </a:rPr>
              <a:t>https://qi.elft.nhs.uk/wp-content/uploads/2018/06/Poster-A-HANDY-APPROACH-QUICK-WAYS-OF-LEARNING-IN-TIME-LIMITED-ENVIRONMENTS-_.pdf</a:t>
            </a: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i="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36</a:t>
            </a:fld>
            <a:endParaRPr lang="en-US"/>
          </a:p>
        </p:txBody>
      </p:sp>
    </p:spTree>
    <p:extLst>
      <p:ext uri="{BB962C8B-B14F-4D97-AF65-F5344CB8AC3E}">
        <p14:creationId xmlns:p14="http://schemas.microsoft.com/office/powerpoint/2010/main" val="1134513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37</a:t>
            </a:fld>
            <a:endParaRPr lang="en-US"/>
          </a:p>
        </p:txBody>
      </p:sp>
    </p:spTree>
    <p:extLst>
      <p:ext uri="{BB962C8B-B14F-4D97-AF65-F5344CB8AC3E}">
        <p14:creationId xmlns:p14="http://schemas.microsoft.com/office/powerpoint/2010/main" val="3498547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 Handy Approach to Care </a:t>
            </a:r>
            <a:endParaRPr lang="en-US" dirty="0"/>
          </a:p>
        </p:txBody>
      </p:sp>
      <p:sp>
        <p:nvSpPr>
          <p:cNvPr id="4" name="Slide Number Placeholder 3"/>
          <p:cNvSpPr>
            <a:spLocks noGrp="1"/>
          </p:cNvSpPr>
          <p:nvPr>
            <p:ph type="sldNum" sz="quarter" idx="10"/>
          </p:nvPr>
        </p:nvSpPr>
        <p:spPr/>
        <p:txBody>
          <a:bodyPr/>
          <a:lstStyle/>
          <a:p>
            <a:fld id="{FF95E3BF-8E51-DC48-B0BE-1EE389F88F9E}" type="slidenum">
              <a:rPr lang="en-US" smtClean="0"/>
              <a:t>38</a:t>
            </a:fld>
            <a:endParaRPr lang="en-US"/>
          </a:p>
        </p:txBody>
      </p:sp>
    </p:spTree>
    <p:extLst>
      <p:ext uri="{BB962C8B-B14F-4D97-AF65-F5344CB8AC3E}">
        <p14:creationId xmlns:p14="http://schemas.microsoft.com/office/powerpoint/2010/main" val="3351723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26742372-CFCA-1F49-83CE-5F0CB9BDCCD2}" type="datetimeFigureOut">
              <a:rPr lang="en-US" smtClean="0"/>
              <a:t>29/03/20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2154838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6742372-CFCA-1F49-83CE-5F0CB9BDCCD2}" type="datetimeFigureOut">
              <a:rPr lang="en-US" smtClean="0"/>
              <a:t>29/03/20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1171403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26742372-CFCA-1F49-83CE-5F0CB9BDCCD2}" type="datetimeFigureOut">
              <a:rPr lang="en-US" smtClean="0"/>
              <a:t>29/03/20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2070088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26742372-CFCA-1F49-83CE-5F0CB9BDCCD2}" type="datetimeFigureOut">
              <a:rPr lang="en-US" smtClean="0"/>
              <a:t>29/03/20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3121309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26742372-CFCA-1F49-83CE-5F0CB9BDCCD2}" type="datetimeFigureOut">
              <a:rPr lang="en-US" smtClean="0"/>
              <a:t>29/03/20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318152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26742372-CFCA-1F49-83CE-5F0CB9BDCCD2}" type="datetimeFigureOut">
              <a:rPr lang="en-US" smtClean="0"/>
              <a:t>29/03/20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3965302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742372-CFCA-1F49-83CE-5F0CB9BDCCD2}" type="datetimeFigureOut">
              <a:rPr lang="en-US" smtClean="0"/>
              <a:t>29/03/20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3784180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6742372-CFCA-1F49-83CE-5F0CB9BDCCD2}" type="datetimeFigureOut">
              <a:rPr lang="en-US" smtClean="0"/>
              <a:t>29/03/20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1051588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6742372-CFCA-1F49-83CE-5F0CB9BDCCD2}" type="datetimeFigureOut">
              <a:rPr lang="en-US" smtClean="0"/>
              <a:t>29/03/20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3593878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6742372-CFCA-1F49-83CE-5F0CB9BDCCD2}" type="datetimeFigureOut">
              <a:rPr lang="en-US" smtClean="0"/>
              <a:t>29/03/20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1588865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6742372-CFCA-1F49-83CE-5F0CB9BDCCD2}" type="datetimeFigureOut">
              <a:rPr lang="en-US" smtClean="0"/>
              <a:t>29/03/20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D77D9E-2CE0-CF48-8B19-98875F708520}" type="slidenum">
              <a:rPr lang="en-US" smtClean="0"/>
              <a:t>‹#›</a:t>
            </a:fld>
            <a:endParaRPr lang="en-US"/>
          </a:p>
        </p:txBody>
      </p:sp>
    </p:spTree>
    <p:extLst>
      <p:ext uri="{BB962C8B-B14F-4D97-AF65-F5344CB8AC3E}">
        <p14:creationId xmlns:p14="http://schemas.microsoft.com/office/powerpoint/2010/main" val="33462623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742372-CFCA-1F49-83CE-5F0CB9BDCCD2}" type="datetimeFigureOut">
              <a:rPr lang="en-US" smtClean="0"/>
              <a:t>29/03/20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D77D9E-2CE0-CF48-8B19-98875F708520}" type="slidenum">
              <a:rPr lang="en-US" smtClean="0"/>
              <a:t>‹#›</a:t>
            </a:fld>
            <a:endParaRPr lang="en-US"/>
          </a:p>
        </p:txBody>
      </p:sp>
    </p:spTree>
    <p:extLst>
      <p:ext uri="{BB962C8B-B14F-4D97-AF65-F5344CB8AC3E}">
        <p14:creationId xmlns:p14="http://schemas.microsoft.com/office/powerpoint/2010/main" val="3441096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hyperlink" Target="http://bjgp.org/content/bjgp/66/652/582.full.pdf" TargetMode="External"/><Relationship Id="rId4" Type="http://schemas.openxmlformats.org/officeDocument/2006/relationships/hyperlink" Target="http://www.ihi.org/about/news/Pages/ChronicleofHealthCreation.aspx" TargetMode="External"/><Relationship Id="rId5" Type="http://schemas.openxmlformats.org/officeDocument/2006/relationships/hyperlink" Target="https://www.researchgate.net/publication/221715732_Perfectionism_in_doctors" TargetMode="External"/><Relationship Id="rId6" Type="http://schemas.openxmlformats.org/officeDocument/2006/relationships/image" Target="../media/image4.jpeg"/><Relationship Id="rId7" Type="http://schemas.openxmlformats.org/officeDocument/2006/relationships/hyperlink" Target="https://www.hellomynameis.org.uk" TargetMode="External"/><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Adultprotection@hackney.gov.uk" TargetMode="External"/><Relationship Id="rId4" Type="http://schemas.openxmlformats.org/officeDocument/2006/relationships/hyperlink" Target="mailto:adultsduty@cityoflondon.gov.uk" TargetMode="External"/><Relationship Id="rId5" Type="http://schemas.openxmlformats.org/officeDocument/2006/relationships/hyperlink" Target="mailto:janette.clark3@nhs.net" TargetMode="External"/><Relationship Id="rId6" Type="http://schemas.openxmlformats.org/officeDocument/2006/relationships/hyperlink" Target="mailto:LRISI@nhs.net"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hyperlink" Target="https://ncasc.info/wp-content/uploads/2018/11/TW1.pdf"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hyperlink" Target="https://uclpartners.com/events/human-factors-training-healthcare-professionals-2/2019-12-20/" TargetMode="External"/><Relationship Id="rId4" Type="http://schemas.openxmlformats.org/officeDocument/2006/relationships/hyperlink" Target="https://www.kingsfund.org.uk/blog/2019/03/nhs-crisis-caring" TargetMode="External"/><Relationship Id="rId5" Type="http://schemas.openxmlformats.org/officeDocument/2006/relationships/image" Target="../media/image7.png"/><Relationship Id="rId6"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hyperlink" Target="https://www.theguardian.com/society/2020/jan/02/levels-child-criminal-exploitation-almost-back-to-victorian-times" TargetMode="External"/><Relationship Id="rId4" Type="http://schemas.openxmlformats.org/officeDocument/2006/relationships/hyperlink" Target="https://hackney.gov.uk/rough-sleeping" TargetMode="External"/><Relationship Id="rId5" Type="http://schemas.openxmlformats.org/officeDocument/2006/relationships/hyperlink" Target="https://www.womensaid.org.uk/what-we-do/campaigning-and-influencing/femicide-census/" TargetMode="External"/><Relationship Id="rId6" Type="http://schemas.openxmlformats.org/officeDocument/2006/relationships/hyperlink" Target="https://research-information.bristol.ac.uk/files/187177083/Karlsen_et_al_2019_When_Safeguarding_become_Stigmatising_Final_Report.pdf"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hyperlink" Target="https://www.instagram.com/p/B52l1NkHa71/" TargetMode="Externa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png"/><Relationship Id="rId5" Type="http://schemas.openxmlformats.org/officeDocument/2006/relationships/hyperlink" Target="https://www.youtube.com/watch?v=9a-9tuDhR0o" TargetMode="External"/><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hyperlink" Target="https://hackneyjsna.org.uk/wp-content/uploads/2018/05/Living_standards.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hyperlink" Target="https://www.bmj.com/content/364/bmj.l251" TargetMode="External"/><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hyperlink" Target="https://www.bmj.com/content/349/bmj.g6814/rr/808723" TargetMode="External"/><Relationship Id="rId4" Type="http://schemas.openxmlformats.org/officeDocument/2006/relationships/hyperlink" Target="https://www.ncbi.nlm.nih.gov/pubmed/18025487" TargetMode="External"/><Relationship Id="rId5" Type="http://schemas.openxmlformats.org/officeDocument/2006/relationships/hyperlink" Target="https://www.gla.ac.uk/researchinstitutes/healthwellbeing/research/generalpractice/deepend/" TargetMode="External"/><Relationship Id="rId6" Type="http://schemas.openxmlformats.org/officeDocument/2006/relationships/image" Target="../media/image19.png"/><Relationship Id="rId7" Type="http://schemas.openxmlformats.org/officeDocument/2006/relationships/image" Target="../media/image21.png"/><Relationship Id="rId8" Type="http://schemas.openxmlformats.org/officeDocument/2006/relationships/image" Target="../media/image22.jpeg"/><Relationship Id="rId9" Type="http://schemas.openxmlformats.org/officeDocument/2006/relationships/image" Target="../media/image23.png"/><Relationship Id="rId10" Type="http://schemas.openxmlformats.org/officeDocument/2006/relationships/hyperlink" Target="https://www.fairhealth.org.uk" TargetMode="Externa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refuge.org.uk/our-work/forms-of-violence-and-abuse/domestic-violence/domestic-violence-the-facts/" TargetMode="External"/><Relationship Id="rId4" Type="http://schemas.openxmlformats.org/officeDocument/2006/relationships/hyperlink" Target="https://www.womensaid.org.uk/what-we-do/campaigning-and-influencing/femicide-census/"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hyperlink" Target="https://mini-cog.com/graphical-mini-cog/" TargetMode="External"/><Relationship Id="rId4" Type="http://schemas.openxmlformats.org/officeDocument/2006/relationships/image" Target="../media/image20.png"/><Relationship Id="rId5" Type="http://schemas.openxmlformats.org/officeDocument/2006/relationships/hyperlink" Target="https://onlinelibrary.wiley.com/doi/abs/10.1111/jgs.16255" TargetMode="External"/><Relationship Id="rId6" Type="http://schemas.openxmlformats.org/officeDocument/2006/relationships/image" Target="../media/image2.png"/><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jpeg"/><Relationship Id="rId5" Type="http://schemas.openxmlformats.org/officeDocument/2006/relationships/image" Target="../media/image26.png"/><Relationship Id="rId6" Type="http://schemas.openxmlformats.org/officeDocument/2006/relationships/hyperlink" Target="https://www.youtube.com/watch?v=Lp3pFjKoZl8" TargetMode="External"/><Relationship Id="rId7" Type="http://schemas.openxmlformats.org/officeDocument/2006/relationships/hyperlink" Target="https://www.youtube.com/watch?v=b18EWaTevu4" TargetMode="External"/><Relationship Id="rId8" Type="http://schemas.openxmlformats.org/officeDocument/2006/relationships/hyperlink" Target="https://www.choosingwisely.co.uk/about-choosing-wisely-uk/" TargetMode="External"/><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hyperlink" Target="https://drive.google.com/file/d/1IuE9kuHvDED9Tx0S-2hpyweRwd9D92FP/view" TargetMode="External"/><Relationship Id="rId4" Type="http://schemas.openxmlformats.org/officeDocument/2006/relationships/hyperlink" Target="https://drive.google.com/file/d/1nvlp1tDuFNl5v5ykmV7YXMep90TQUh6Y/view"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ive.google.com/file/d/1nvlp1tDuFNl5v5ykmV7YXMep90TQUh6Y/view" TargetMode="Externa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27.jpeg"/><Relationship Id="rId9" Type="http://schemas.openxmlformats.org/officeDocument/2006/relationships/hyperlink" Target="https://www.evidence.nhs.uk/search?q=appreciative+inquiry" TargetMode="External"/><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9.jpg"/><Relationship Id="rId5" Type="http://schemas.openxmlformats.org/officeDocument/2006/relationships/image" Target="../media/image14.jpg"/><Relationship Id="rId6" Type="http://schemas.openxmlformats.org/officeDocument/2006/relationships/image" Target="../media/image12.jpg"/><Relationship Id="rId7"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GB" b="1" i="1" dirty="0" smtClean="0"/>
              <a:t/>
            </a:r>
            <a:br>
              <a:rPr lang="en-GB" b="1" i="1" dirty="0" smtClean="0"/>
            </a:br>
            <a:r>
              <a:rPr lang="en-GB" b="1" i="1" dirty="0" smtClean="0"/>
              <a:t>Every </a:t>
            </a:r>
            <a:r>
              <a:rPr lang="en-GB" b="1" i="1" dirty="0"/>
              <a:t>decision about me, with </a:t>
            </a:r>
            <a:r>
              <a:rPr lang="en-GB" b="1" i="1" dirty="0" smtClean="0"/>
              <a:t>me </a:t>
            </a:r>
            <a:br>
              <a:rPr lang="en-GB" b="1" i="1" dirty="0" smtClean="0"/>
            </a:br>
            <a:endParaRPr lang="en-US" dirty="0"/>
          </a:p>
        </p:txBody>
      </p:sp>
      <p:sp>
        <p:nvSpPr>
          <p:cNvPr id="8" name="Subtitle 2"/>
          <p:cNvSpPr>
            <a:spLocks noGrp="1"/>
          </p:cNvSpPr>
          <p:nvPr>
            <p:ph sz="half" idx="2"/>
          </p:nvPr>
        </p:nvSpPr>
        <p:spPr>
          <a:xfrm>
            <a:off x="6165742" y="1322001"/>
            <a:ext cx="2978258" cy="4525963"/>
          </a:xfrm>
        </p:spPr>
        <p:txBody>
          <a:bodyPr>
            <a:normAutofit fontScale="92500"/>
          </a:bodyPr>
          <a:lstStyle/>
          <a:p>
            <a:pPr marL="0" indent="0" algn="ctr">
              <a:buNone/>
            </a:pPr>
            <a:r>
              <a:rPr lang="en-US" b="1" dirty="0" smtClean="0">
                <a:solidFill>
                  <a:srgbClr val="3366FF"/>
                </a:solidFill>
              </a:rPr>
              <a:t>Adult Safeguarding through the</a:t>
            </a:r>
          </a:p>
          <a:p>
            <a:pPr marL="0" indent="0" algn="ctr">
              <a:buNone/>
            </a:pPr>
            <a:r>
              <a:rPr lang="en-US" b="1" dirty="0" smtClean="0">
                <a:solidFill>
                  <a:srgbClr val="3366FF"/>
                </a:solidFill>
              </a:rPr>
              <a:t> Life Course</a:t>
            </a:r>
          </a:p>
          <a:p>
            <a:pPr marL="0" indent="0" algn="ctr">
              <a:buNone/>
            </a:pPr>
            <a:r>
              <a:rPr lang="en-US" b="1" dirty="0" smtClean="0">
                <a:solidFill>
                  <a:srgbClr val="3366FF"/>
                </a:solidFill>
              </a:rPr>
              <a:t>Level 3</a:t>
            </a:r>
          </a:p>
          <a:p>
            <a:pPr marL="0" indent="0" algn="ctr">
              <a:buNone/>
            </a:pPr>
            <a:r>
              <a:rPr lang="en-US" sz="2200" dirty="0" smtClean="0"/>
              <a:t>City and Hackney </a:t>
            </a:r>
            <a:r>
              <a:rPr lang="en-US" sz="1900" dirty="0" smtClean="0"/>
              <a:t>Clinical Commissioning Group </a:t>
            </a:r>
          </a:p>
          <a:p>
            <a:pPr marL="0" indent="0" algn="ctr">
              <a:buNone/>
            </a:pPr>
            <a:r>
              <a:rPr lang="en-US" sz="1500" dirty="0" smtClean="0"/>
              <a:t>11 December 2019 </a:t>
            </a:r>
          </a:p>
          <a:p>
            <a:pPr marL="0" indent="0" algn="ctr">
              <a:buNone/>
            </a:pPr>
            <a:endParaRPr lang="en-US" sz="1500" dirty="0" smtClean="0"/>
          </a:p>
          <a:p>
            <a:pPr marL="0" indent="0" algn="ctr">
              <a:buNone/>
            </a:pPr>
            <a:r>
              <a:rPr lang="en-US" sz="1500" dirty="0" smtClean="0"/>
              <a:t>CPD 2 </a:t>
            </a:r>
            <a:r>
              <a:rPr lang="en-US" sz="1500" dirty="0"/>
              <a:t>hours </a:t>
            </a:r>
          </a:p>
          <a:p>
            <a:pPr marL="0" indent="0" algn="ctr">
              <a:buNone/>
            </a:pPr>
            <a:endParaRPr lang="en-US" sz="1500" dirty="0"/>
          </a:p>
          <a:p>
            <a:pPr marL="0" indent="0" algn="ctr">
              <a:buNone/>
            </a:pPr>
            <a:r>
              <a:rPr lang="en-US" sz="1500" dirty="0" err="1" smtClean="0"/>
              <a:t>Dr</a:t>
            </a:r>
            <a:r>
              <a:rPr lang="en-US" sz="1500" dirty="0" smtClean="0"/>
              <a:t> </a:t>
            </a:r>
            <a:r>
              <a:rPr lang="en-US" sz="1500" dirty="0" err="1"/>
              <a:t>Liliana</a:t>
            </a:r>
            <a:r>
              <a:rPr lang="en-US" sz="1500" dirty="0"/>
              <a:t> </a:t>
            </a:r>
            <a:r>
              <a:rPr lang="en-US" sz="1500" dirty="0" err="1"/>
              <a:t>Risi</a:t>
            </a:r>
            <a:r>
              <a:rPr lang="en-US" sz="1500" dirty="0"/>
              <a:t> </a:t>
            </a:r>
          </a:p>
          <a:p>
            <a:pPr marL="0" indent="0" algn="ctr">
              <a:buNone/>
            </a:pPr>
            <a:r>
              <a:rPr lang="en-US" sz="1500" dirty="0"/>
              <a:t>CCG GP Clinical Lead Adult Safeguarding </a:t>
            </a:r>
          </a:p>
          <a:p>
            <a:pPr marL="0" indent="0" algn="ctr">
              <a:buNone/>
            </a:pPr>
            <a:r>
              <a:rPr lang="en-US" sz="1200" dirty="0" smtClean="0"/>
              <a:t>No conflicts </a:t>
            </a:r>
            <a:r>
              <a:rPr lang="en-US" sz="1200" dirty="0"/>
              <a:t>of interest</a:t>
            </a:r>
          </a:p>
          <a:p>
            <a:pPr marL="0" indent="0">
              <a:buNone/>
            </a:pPr>
            <a:endParaRPr lang="en-US" dirty="0"/>
          </a:p>
        </p:txBody>
      </p:sp>
      <p:sp>
        <p:nvSpPr>
          <p:cNvPr id="6" name="TextBox 5"/>
          <p:cNvSpPr txBox="1"/>
          <p:nvPr/>
        </p:nvSpPr>
        <p:spPr>
          <a:xfrm>
            <a:off x="1336411" y="1796086"/>
            <a:ext cx="1535453" cy="276999"/>
          </a:xfrm>
          <a:prstGeom prst="rect">
            <a:avLst/>
          </a:prstGeom>
          <a:noFill/>
        </p:spPr>
        <p:txBody>
          <a:bodyPr wrap="square" rtlCol="0">
            <a:spAutoFit/>
          </a:bodyPr>
          <a:lstStyle/>
          <a:p>
            <a:r>
              <a:rPr lang="en-US" sz="1200" dirty="0" smtClean="0">
                <a:solidFill>
                  <a:schemeClr val="bg1"/>
                </a:solidFill>
              </a:rPr>
              <a:t>City and Hackney CCG </a:t>
            </a:r>
            <a:endParaRPr lang="en-US" sz="1200" dirty="0">
              <a:solidFill>
                <a:schemeClr val="bg1"/>
              </a:solidFill>
            </a:endParaRPr>
          </a:p>
        </p:txBody>
      </p:sp>
      <p:pic>
        <p:nvPicPr>
          <p:cNvPr id="5" name="Content Placeholder 4" descr="Hackney.jpg"/>
          <p:cNvPicPr>
            <a:picLocks noGrp="1" noChangeAspect="1"/>
          </p:cNvPicPr>
          <p:nvPr>
            <p:ph sz="half" idx="1"/>
          </p:nvPr>
        </p:nvPicPr>
        <p:blipFill>
          <a:blip r:embed="rId2">
            <a:extLst>
              <a:ext uri="{28A0092B-C50C-407E-A947-70E740481C1C}">
                <a14:useLocalDpi xmlns:a14="http://schemas.microsoft.com/office/drawing/2010/main" val="0"/>
              </a:ext>
            </a:extLst>
          </a:blip>
          <a:srcRect t="7975" b="7975"/>
          <a:stretch>
            <a:fillRect/>
          </a:stretch>
        </p:blipFill>
        <p:spPr>
          <a:xfrm>
            <a:off x="205581" y="1340609"/>
            <a:ext cx="3020219" cy="4525963"/>
          </a:xfrm>
        </p:spPr>
      </p:pic>
      <p:sp>
        <p:nvSpPr>
          <p:cNvPr id="9" name="TextBox 8"/>
          <p:cNvSpPr txBox="1"/>
          <p:nvPr/>
        </p:nvSpPr>
        <p:spPr>
          <a:xfrm>
            <a:off x="457200" y="5620351"/>
            <a:ext cx="1481137" cy="246221"/>
          </a:xfrm>
          <a:prstGeom prst="rect">
            <a:avLst/>
          </a:prstGeom>
          <a:noFill/>
        </p:spPr>
        <p:txBody>
          <a:bodyPr wrap="square" rtlCol="0">
            <a:spAutoFit/>
          </a:bodyPr>
          <a:lstStyle/>
          <a:p>
            <a:pPr algn="ctr"/>
            <a:r>
              <a:rPr lang="en-US" sz="1000" dirty="0" smtClean="0">
                <a:solidFill>
                  <a:schemeClr val="bg1"/>
                </a:solidFill>
              </a:rPr>
              <a:t>Handy Approach to Care </a:t>
            </a:r>
            <a:endParaRPr lang="en-US" sz="1000" dirty="0">
              <a:solidFill>
                <a:schemeClr val="bg1"/>
              </a:solidFill>
            </a:endParaRPr>
          </a:p>
        </p:txBody>
      </p:sp>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379413" y="5683692"/>
            <a:ext cx="182880" cy="182880"/>
          </a:xfrm>
          <a:prstGeom prst="rect">
            <a:avLst/>
          </a:prstGeom>
          <a:noFill/>
          <a:ln>
            <a:noFill/>
          </a:ln>
        </p:spPr>
      </p:pic>
      <p:pic>
        <p:nvPicPr>
          <p:cNvPr id="11" name="Picture 10"/>
          <p:cNvPicPr/>
          <p:nvPr/>
        </p:nvPicPr>
        <p:blipFill>
          <a:blip r:embed="rId4">
            <a:extLst>
              <a:ext uri="{28A0092B-C50C-407E-A947-70E740481C1C}">
                <a14:useLocalDpi xmlns:a14="http://schemas.microsoft.com/office/drawing/2010/main" val="0"/>
              </a:ext>
            </a:extLst>
          </a:blip>
          <a:srcRect/>
          <a:stretch>
            <a:fillRect/>
          </a:stretch>
        </p:blipFill>
        <p:spPr bwMode="auto">
          <a:xfrm>
            <a:off x="3225800" y="1340609"/>
            <a:ext cx="2743200" cy="4525963"/>
          </a:xfrm>
          <a:prstGeom prst="rect">
            <a:avLst/>
          </a:prstGeom>
          <a:noFill/>
          <a:ln>
            <a:noFill/>
          </a:ln>
        </p:spPr>
      </p:pic>
      <p:sp>
        <p:nvSpPr>
          <p:cNvPr id="12" name="TextBox 11"/>
          <p:cNvSpPr txBox="1"/>
          <p:nvPr/>
        </p:nvSpPr>
        <p:spPr>
          <a:xfrm>
            <a:off x="3327400" y="5601743"/>
            <a:ext cx="1481137" cy="246221"/>
          </a:xfrm>
          <a:prstGeom prst="rect">
            <a:avLst/>
          </a:prstGeom>
          <a:noFill/>
        </p:spPr>
        <p:txBody>
          <a:bodyPr wrap="square" rtlCol="0">
            <a:spAutoFit/>
          </a:bodyPr>
          <a:lstStyle/>
          <a:p>
            <a:pPr algn="ctr"/>
            <a:r>
              <a:rPr lang="en-US" sz="1000" dirty="0" smtClean="0">
                <a:solidFill>
                  <a:schemeClr val="bg1"/>
                </a:solidFill>
              </a:rPr>
              <a:t>Handy Approach to Care </a:t>
            </a:r>
            <a:endParaRPr lang="en-US" sz="1000" dirty="0">
              <a:solidFill>
                <a:schemeClr val="bg1"/>
              </a:solidFill>
            </a:endParaRPr>
          </a:p>
        </p:txBody>
      </p:sp>
      <p:pic>
        <p:nvPicPr>
          <p:cNvPr id="13" name="Picture 12"/>
          <p:cNvPicPr/>
          <p:nvPr/>
        </p:nvPicPr>
        <p:blipFill>
          <a:blip r:embed="rId3">
            <a:extLst>
              <a:ext uri="{28A0092B-C50C-407E-A947-70E740481C1C}">
                <a14:useLocalDpi xmlns:a14="http://schemas.microsoft.com/office/drawing/2010/main" val="0"/>
              </a:ext>
            </a:extLst>
          </a:blip>
          <a:srcRect/>
          <a:stretch>
            <a:fillRect/>
          </a:stretch>
        </p:blipFill>
        <p:spPr bwMode="auto">
          <a:xfrm>
            <a:off x="3235960" y="5665084"/>
            <a:ext cx="182880" cy="182880"/>
          </a:xfrm>
          <a:prstGeom prst="rect">
            <a:avLst/>
          </a:prstGeom>
          <a:noFill/>
          <a:ln>
            <a:noFill/>
          </a:ln>
        </p:spPr>
      </p:pic>
    </p:spTree>
    <p:extLst>
      <p:ext uri="{BB962C8B-B14F-4D97-AF65-F5344CB8AC3E}">
        <p14:creationId xmlns:p14="http://schemas.microsoft.com/office/powerpoint/2010/main" val="36919232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Relationship based care </a:t>
            </a:r>
            <a:endParaRPr lang="en-US" sz="3600" b="1" dirty="0"/>
          </a:p>
        </p:txBody>
      </p:sp>
      <p:sp>
        <p:nvSpPr>
          <p:cNvPr id="4" name="Content Placeholder 3"/>
          <p:cNvSpPr>
            <a:spLocks noGrp="1"/>
          </p:cNvSpPr>
          <p:nvPr>
            <p:ph sz="half" idx="2"/>
          </p:nvPr>
        </p:nvSpPr>
        <p:spPr>
          <a:xfrm>
            <a:off x="3975100" y="1600200"/>
            <a:ext cx="4711700" cy="4525963"/>
          </a:xfrm>
        </p:spPr>
        <p:txBody>
          <a:bodyPr>
            <a:normAutofit fontScale="70000" lnSpcReduction="20000"/>
          </a:bodyPr>
          <a:lstStyle/>
          <a:p>
            <a:r>
              <a:rPr lang="en-US" dirty="0"/>
              <a:t>Hello my name is…</a:t>
            </a:r>
          </a:p>
          <a:p>
            <a:r>
              <a:rPr lang="en-US" dirty="0"/>
              <a:t>If we want change to happen we need to start with ourselves (Gandhi)  </a:t>
            </a:r>
          </a:p>
          <a:p>
            <a:r>
              <a:rPr lang="en-US" dirty="0"/>
              <a:t>Acknowledge yourself for the hard work that you do daily</a:t>
            </a:r>
          </a:p>
          <a:p>
            <a:r>
              <a:rPr lang="en-US" dirty="0"/>
              <a:t>Remind yourself that you are ‘purposeful, thinking, feeling, emotional, reflective, relational and responsive’ </a:t>
            </a:r>
            <a:r>
              <a:rPr lang="en-US" sz="1400" dirty="0">
                <a:hlinkClick r:id="rId3"/>
              </a:rPr>
              <a:t>http://bjgp.org/content/bjgp/66/652/582.full.pdf</a:t>
            </a:r>
            <a:endParaRPr lang="en-US" sz="1400" dirty="0"/>
          </a:p>
          <a:p>
            <a:r>
              <a:rPr lang="en-US" dirty="0" smtClean="0"/>
              <a:t>‘relationships </a:t>
            </a:r>
            <a:r>
              <a:rPr lang="en-US" dirty="0"/>
              <a:t>will be the foundation of healthcare’s new </a:t>
            </a:r>
            <a:r>
              <a:rPr lang="en-US" dirty="0" smtClean="0"/>
              <a:t>age’  </a:t>
            </a:r>
            <a:r>
              <a:rPr lang="en-US" dirty="0"/>
              <a:t>( Berwick: 9  steps to the Moral Era) </a:t>
            </a:r>
            <a:r>
              <a:rPr lang="en-US" sz="1400" dirty="0">
                <a:hlinkClick r:id="rId4"/>
              </a:rPr>
              <a:t>http://www.ihi.org/about/news/Pages/ChronicleofHealthCreation.aspx</a:t>
            </a:r>
            <a:endParaRPr lang="en-US" sz="1400" dirty="0"/>
          </a:p>
          <a:p>
            <a:r>
              <a:rPr lang="en-US" dirty="0" smtClean="0"/>
              <a:t>Abandon unhealthy perfectionism</a:t>
            </a:r>
            <a:r>
              <a:rPr lang="en-GB" sz="1600" dirty="0">
                <a:hlinkClick r:id="rId5"/>
              </a:rPr>
              <a:t>https://www.researchgate.net/publication/221715732_Perfectionism_in_doctors</a:t>
            </a:r>
            <a:endParaRPr lang="en-GB" sz="1600" dirty="0"/>
          </a:p>
          <a:p>
            <a:endParaRPr lang="en-US" dirty="0"/>
          </a:p>
        </p:txBody>
      </p:sp>
      <p:pic>
        <p:nvPicPr>
          <p:cNvPr id="5" name="Content Placeholder 4"/>
          <p:cNvPicPr>
            <a:picLocks noGrp="1"/>
          </p:cNvPicPr>
          <p:nvPr>
            <p:ph sz="half" idx="1"/>
          </p:nvPr>
        </p:nvPicPr>
        <p:blipFill>
          <a:blip r:embed="rId6">
            <a:extLst>
              <a:ext uri="{28A0092B-C50C-407E-A947-70E740481C1C}">
                <a14:useLocalDpi xmlns:a14="http://schemas.microsoft.com/office/drawing/2010/main" val="0"/>
              </a:ext>
            </a:extLst>
          </a:blip>
          <a:srcRect l="19499" r="19499"/>
          <a:stretch>
            <a:fillRect/>
          </a:stretch>
        </p:blipFill>
        <p:spPr bwMode="auto">
          <a:xfrm>
            <a:off x="457200" y="1600201"/>
            <a:ext cx="3352800" cy="4343400"/>
          </a:xfrm>
          <a:prstGeom prst="rect">
            <a:avLst/>
          </a:prstGeom>
          <a:noFill/>
          <a:ln>
            <a:noFill/>
          </a:ln>
        </p:spPr>
      </p:pic>
      <p:sp>
        <p:nvSpPr>
          <p:cNvPr id="3" name="TextBox 2"/>
          <p:cNvSpPr txBox="1"/>
          <p:nvPr/>
        </p:nvSpPr>
        <p:spPr>
          <a:xfrm>
            <a:off x="571500" y="5439828"/>
            <a:ext cx="2420179" cy="492443"/>
          </a:xfrm>
          <a:prstGeom prst="rect">
            <a:avLst/>
          </a:prstGeom>
          <a:noFill/>
        </p:spPr>
        <p:txBody>
          <a:bodyPr wrap="none" rtlCol="0">
            <a:spAutoFit/>
          </a:bodyPr>
          <a:lstStyle/>
          <a:p>
            <a:r>
              <a:rPr lang="en-US" sz="1400" dirty="0">
                <a:solidFill>
                  <a:schemeClr val="bg1"/>
                </a:solidFill>
              </a:rPr>
              <a:t>Kate </a:t>
            </a:r>
            <a:r>
              <a:rPr lang="en-US" sz="1400" dirty="0" smtClean="0">
                <a:solidFill>
                  <a:schemeClr val="bg1"/>
                </a:solidFill>
              </a:rPr>
              <a:t>Granger</a:t>
            </a:r>
          </a:p>
          <a:p>
            <a:r>
              <a:rPr lang="en-US" sz="1200" dirty="0" smtClean="0">
                <a:hlinkClick r:id="rId7"/>
              </a:rPr>
              <a:t>https</a:t>
            </a:r>
            <a:r>
              <a:rPr lang="en-US" sz="1200" dirty="0">
                <a:hlinkClick r:id="rId7"/>
              </a:rPr>
              <a:t>://</a:t>
            </a:r>
            <a:r>
              <a:rPr lang="en-US" sz="1200" dirty="0" smtClean="0">
                <a:hlinkClick r:id="rId7"/>
              </a:rPr>
              <a:t>www.hellomynameis.org.uk</a:t>
            </a:r>
            <a:endParaRPr lang="en-US" sz="1200" dirty="0" smtClean="0"/>
          </a:p>
        </p:txBody>
      </p:sp>
    </p:spTree>
    <p:extLst>
      <p:ext uri="{BB962C8B-B14F-4D97-AF65-F5344CB8AC3E}">
        <p14:creationId xmlns:p14="http://schemas.microsoft.com/office/powerpoint/2010/main" val="299616233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tx2">
                    <a:lumMod val="60000"/>
                    <a:lumOff val="40000"/>
                  </a:schemeClr>
                </a:solidFill>
              </a:rPr>
              <a:t/>
            </a:r>
            <a:br>
              <a:rPr lang="en-US" sz="3600" dirty="0" smtClean="0">
                <a:solidFill>
                  <a:schemeClr val="tx2">
                    <a:lumMod val="60000"/>
                    <a:lumOff val="40000"/>
                  </a:schemeClr>
                </a:solidFill>
              </a:rPr>
            </a:br>
            <a:r>
              <a:rPr lang="en-US" sz="3600" b="1" dirty="0" smtClean="0"/>
              <a:t>Adult </a:t>
            </a:r>
            <a:r>
              <a:rPr lang="en-US" sz="3600" b="1" dirty="0"/>
              <a:t>Safeguarding </a:t>
            </a:r>
            <a:r>
              <a:rPr lang="en-US" sz="3600" b="1" dirty="0" smtClean="0"/>
              <a:t>Learning </a:t>
            </a:r>
            <a:r>
              <a:rPr lang="en-US" sz="3600" dirty="0" smtClean="0"/>
              <a:t/>
            </a:r>
            <a:br>
              <a:rPr lang="en-US" sz="3600" dirty="0" smtClean="0"/>
            </a:br>
            <a:r>
              <a:rPr lang="en-US" sz="2800" i="1" dirty="0" smtClean="0"/>
              <a:t>Every decision about me, with me</a:t>
            </a:r>
            <a:r>
              <a:rPr lang="en-US" sz="3600" dirty="0" smtClean="0">
                <a:solidFill>
                  <a:schemeClr val="tx2">
                    <a:lumMod val="60000"/>
                    <a:lumOff val="40000"/>
                  </a:schemeClr>
                </a:solidFill>
              </a:rPr>
              <a:t/>
            </a:r>
            <a:br>
              <a:rPr lang="en-US" sz="3600" dirty="0" smtClean="0">
                <a:solidFill>
                  <a:schemeClr val="tx2">
                    <a:lumMod val="60000"/>
                    <a:lumOff val="40000"/>
                  </a:schemeClr>
                </a:solidFill>
              </a:rPr>
            </a:br>
            <a:endParaRPr lang="en-US" sz="3600" dirty="0">
              <a:solidFill>
                <a:schemeClr val="tx2">
                  <a:lumMod val="60000"/>
                  <a:lumOff val="40000"/>
                </a:schemeClr>
              </a:solidFill>
            </a:endParaRPr>
          </a:p>
        </p:txBody>
      </p:sp>
      <p:sp>
        <p:nvSpPr>
          <p:cNvPr id="3" name="Content Placeholder 2"/>
          <p:cNvSpPr>
            <a:spLocks noGrp="1"/>
          </p:cNvSpPr>
          <p:nvPr>
            <p:ph idx="1"/>
          </p:nvPr>
        </p:nvSpPr>
        <p:spPr>
          <a:xfrm>
            <a:off x="457200" y="1259634"/>
            <a:ext cx="8229600" cy="4866530"/>
          </a:xfrm>
        </p:spPr>
        <p:txBody>
          <a:bodyPr>
            <a:normAutofit fontScale="85000" lnSpcReduction="10000"/>
          </a:bodyPr>
          <a:lstStyle/>
          <a:p>
            <a:pPr marL="0" indent="0">
              <a:buNone/>
            </a:pPr>
            <a:endParaRPr lang="en-GB" sz="2800" dirty="0"/>
          </a:p>
          <a:p>
            <a:r>
              <a:rPr lang="en-GB" sz="2800" dirty="0" smtClean="0"/>
              <a:t>Level </a:t>
            </a:r>
            <a:r>
              <a:rPr lang="en-GB" sz="2800" dirty="0"/>
              <a:t>3 </a:t>
            </a:r>
            <a:r>
              <a:rPr lang="en-GB" sz="2800" dirty="0" smtClean="0"/>
              <a:t>Safeguarding Learning is mandatory for all </a:t>
            </a:r>
            <a:r>
              <a:rPr lang="en-GB" sz="2800" u="sng" dirty="0"/>
              <a:t>clinical</a:t>
            </a:r>
            <a:r>
              <a:rPr lang="en-GB" sz="2800" dirty="0"/>
              <a:t> </a:t>
            </a:r>
            <a:r>
              <a:rPr lang="en-GB" sz="2800" dirty="0" smtClean="0"/>
              <a:t>staff</a:t>
            </a:r>
          </a:p>
          <a:p>
            <a:r>
              <a:rPr lang="en-GB" sz="2800" dirty="0" smtClean="0"/>
              <a:t>Required </a:t>
            </a:r>
            <a:r>
              <a:rPr lang="en-GB" sz="2800" dirty="0"/>
              <a:t>8</a:t>
            </a:r>
            <a:r>
              <a:rPr lang="en-GB" sz="2800" dirty="0" smtClean="0"/>
              <a:t> hours Adult Safeguarding Training every three years</a:t>
            </a:r>
          </a:p>
          <a:p>
            <a:r>
              <a:rPr lang="en-GB" sz="2800" dirty="0" smtClean="0"/>
              <a:t>Learning themes for </a:t>
            </a:r>
            <a:r>
              <a:rPr lang="en-GB" sz="2800" dirty="0"/>
              <a:t>this session </a:t>
            </a:r>
            <a:endParaRPr lang="en-GB" sz="2800" dirty="0" smtClean="0"/>
          </a:p>
          <a:p>
            <a:pPr lvl="1"/>
            <a:r>
              <a:rPr lang="en-GB" dirty="0" smtClean="0"/>
              <a:t>Aware of new concepts in Safeguarding</a:t>
            </a:r>
          </a:p>
          <a:p>
            <a:pPr lvl="1"/>
            <a:r>
              <a:rPr lang="en-GB" dirty="0" smtClean="0"/>
              <a:t>Engaging with uncertainty and ambivalence  </a:t>
            </a:r>
          </a:p>
          <a:p>
            <a:pPr lvl="1"/>
            <a:r>
              <a:rPr lang="en-GB" dirty="0" smtClean="0"/>
              <a:t>Developing </a:t>
            </a:r>
            <a:r>
              <a:rPr lang="en-GB" b="1" u="sng" dirty="0" smtClean="0">
                <a:solidFill>
                  <a:srgbClr val="008000"/>
                </a:solidFill>
              </a:rPr>
              <a:t>responsible curiosity </a:t>
            </a:r>
          </a:p>
          <a:p>
            <a:pPr lvl="1"/>
            <a:r>
              <a:rPr lang="en-GB" dirty="0" smtClean="0"/>
              <a:t>Working </a:t>
            </a:r>
            <a:r>
              <a:rPr lang="en-GB" dirty="0"/>
              <a:t>safely within the M</a:t>
            </a:r>
            <a:r>
              <a:rPr lang="en-GB" dirty="0" smtClean="0"/>
              <a:t>ental </a:t>
            </a:r>
            <a:r>
              <a:rPr lang="en-GB" dirty="0"/>
              <a:t>C</a:t>
            </a:r>
            <a:r>
              <a:rPr lang="en-GB" dirty="0" smtClean="0"/>
              <a:t>apacity </a:t>
            </a:r>
            <a:r>
              <a:rPr lang="en-GB" dirty="0"/>
              <a:t>A</a:t>
            </a:r>
            <a:r>
              <a:rPr lang="en-GB" dirty="0" smtClean="0"/>
              <a:t>ct </a:t>
            </a:r>
          </a:p>
          <a:p>
            <a:pPr lvl="1"/>
            <a:r>
              <a:rPr lang="en-GB" b="1" u="sng" dirty="0" smtClean="0">
                <a:solidFill>
                  <a:srgbClr val="FF0000"/>
                </a:solidFill>
              </a:rPr>
              <a:t>Minimising Handovers </a:t>
            </a:r>
          </a:p>
          <a:p>
            <a:pPr lvl="1"/>
            <a:r>
              <a:rPr lang="en-GB" b="1" dirty="0" smtClean="0"/>
              <a:t>Primary Care Networks </a:t>
            </a:r>
            <a:r>
              <a:rPr lang="en-GB" dirty="0" smtClean="0"/>
              <a:t>for integrated system</a:t>
            </a:r>
            <a:r>
              <a:rPr lang="en-GB" dirty="0"/>
              <a:t> </a:t>
            </a:r>
            <a:r>
              <a:rPr lang="en-GB" b="1" u="sng" dirty="0" smtClean="0">
                <a:solidFill>
                  <a:srgbClr val="3366FF"/>
                </a:solidFill>
              </a:rPr>
              <a:t>learning not blame</a:t>
            </a:r>
          </a:p>
          <a:p>
            <a:pPr marL="0" indent="0">
              <a:buNone/>
            </a:pPr>
            <a:endParaRPr lang="en-GB" dirty="0" smtClean="0"/>
          </a:p>
          <a:p>
            <a:endParaRPr lang="en-GB" dirty="0" smtClean="0"/>
          </a:p>
          <a:p>
            <a:endParaRPr lang="en-US" dirty="0"/>
          </a:p>
        </p:txBody>
      </p:sp>
    </p:spTree>
    <p:extLst>
      <p:ext uri="{BB962C8B-B14F-4D97-AF65-F5344CB8AC3E}">
        <p14:creationId xmlns:p14="http://schemas.microsoft.com/office/powerpoint/2010/main" val="14431063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Important Contact Information</a:t>
            </a:r>
            <a:r>
              <a:rPr lang="en-US" dirty="0" smtClean="0"/>
              <a:t/>
            </a:r>
            <a:br>
              <a:rPr lang="en-US" dirty="0" smtClean="0"/>
            </a:br>
            <a:endParaRPr lang="en-US" dirty="0"/>
          </a:p>
        </p:txBody>
      </p:sp>
      <p:sp>
        <p:nvSpPr>
          <p:cNvPr id="3" name="Content Placeholder 2"/>
          <p:cNvSpPr>
            <a:spLocks noGrp="1"/>
          </p:cNvSpPr>
          <p:nvPr>
            <p:ph idx="1"/>
          </p:nvPr>
        </p:nvSpPr>
        <p:spPr>
          <a:xfrm>
            <a:off x="850473" y="1138336"/>
            <a:ext cx="7438802" cy="4987828"/>
          </a:xfrm>
        </p:spPr>
        <p:txBody>
          <a:bodyPr>
            <a:normAutofit fontScale="92500" lnSpcReduction="10000"/>
          </a:bodyPr>
          <a:lstStyle/>
          <a:p>
            <a:pPr marL="0" indent="0">
              <a:buNone/>
            </a:pPr>
            <a:r>
              <a:rPr lang="en-US" dirty="0" smtClean="0"/>
              <a:t>Share your concerns with </a:t>
            </a:r>
          </a:p>
          <a:p>
            <a:pPr lvl="1"/>
            <a:r>
              <a:rPr lang="en-US" dirty="0" smtClean="0"/>
              <a:t>Colleague/s </a:t>
            </a:r>
            <a:r>
              <a:rPr lang="en-US" dirty="0"/>
              <a:t>in your practice</a:t>
            </a:r>
          </a:p>
          <a:p>
            <a:pPr lvl="1"/>
            <a:r>
              <a:rPr lang="en-US" dirty="0" smtClean="0"/>
              <a:t>Practice/Network </a:t>
            </a:r>
            <a:r>
              <a:rPr lang="en-US" dirty="0"/>
              <a:t>Safeguarding Lead </a:t>
            </a:r>
            <a:endParaRPr lang="en-US" dirty="0" smtClean="0"/>
          </a:p>
          <a:p>
            <a:pPr lvl="1"/>
            <a:r>
              <a:rPr lang="en-US" dirty="0" smtClean="0"/>
              <a:t>Social </a:t>
            </a:r>
            <a:r>
              <a:rPr lang="en-US" dirty="0"/>
              <a:t>care </a:t>
            </a:r>
            <a:endParaRPr lang="en-US" dirty="0" smtClean="0"/>
          </a:p>
          <a:p>
            <a:pPr lvl="2" indent="-342900"/>
            <a:r>
              <a:rPr lang="en-US" dirty="0" smtClean="0"/>
              <a:t>London </a:t>
            </a:r>
            <a:r>
              <a:rPr lang="en-US" dirty="0"/>
              <a:t>Borough of </a:t>
            </a:r>
            <a:r>
              <a:rPr lang="en-US" dirty="0" smtClean="0"/>
              <a:t>Hackney </a:t>
            </a:r>
            <a:r>
              <a:rPr lang="en-US" dirty="0" smtClean="0">
                <a:hlinkClick r:id="rId3"/>
              </a:rPr>
              <a:t>Adultprotection</a:t>
            </a:r>
            <a:r>
              <a:rPr lang="en-US" dirty="0">
                <a:hlinkClick r:id="rId3"/>
              </a:rPr>
              <a:t>@hackney.gov.uk</a:t>
            </a:r>
            <a:r>
              <a:rPr lang="en-US" dirty="0"/>
              <a:t>  Tel 0208 356 </a:t>
            </a:r>
            <a:r>
              <a:rPr lang="en-US" dirty="0" smtClean="0"/>
              <a:t>578</a:t>
            </a:r>
          </a:p>
          <a:p>
            <a:pPr lvl="2" indent="-342900"/>
            <a:r>
              <a:rPr lang="en-US" dirty="0" smtClean="0"/>
              <a:t>City </a:t>
            </a:r>
            <a:r>
              <a:rPr lang="en-US" dirty="0"/>
              <a:t>of </a:t>
            </a:r>
            <a:r>
              <a:rPr lang="en-US" dirty="0" smtClean="0"/>
              <a:t>London </a:t>
            </a:r>
            <a:r>
              <a:rPr lang="en-US" dirty="0" smtClean="0">
                <a:hlinkClick r:id="rId4"/>
              </a:rPr>
              <a:t>adultsduty</a:t>
            </a:r>
            <a:r>
              <a:rPr lang="en-US" dirty="0">
                <a:hlinkClick r:id="rId4"/>
              </a:rPr>
              <a:t>@cityoflondon.gov.uk</a:t>
            </a:r>
            <a:r>
              <a:rPr lang="en-US" dirty="0"/>
              <a:t>   </a:t>
            </a:r>
            <a:r>
              <a:rPr lang="en-US" dirty="0" smtClean="0"/>
              <a:t>   Tel </a:t>
            </a:r>
            <a:r>
              <a:rPr lang="en-US" dirty="0"/>
              <a:t>0207 332 </a:t>
            </a:r>
            <a:r>
              <a:rPr lang="en-US" dirty="0" smtClean="0"/>
              <a:t>1224</a:t>
            </a:r>
          </a:p>
          <a:p>
            <a:pPr lvl="1" indent="-342900"/>
            <a:r>
              <a:rPr lang="en-US" dirty="0" smtClean="0"/>
              <a:t>C</a:t>
            </a:r>
            <a:r>
              <a:rPr lang="en-US" dirty="0"/>
              <a:t>&amp;H  CCG  </a:t>
            </a:r>
            <a:r>
              <a:rPr lang="en-US" dirty="0" smtClean="0"/>
              <a:t>Team</a:t>
            </a:r>
          </a:p>
          <a:p>
            <a:pPr lvl="2"/>
            <a:r>
              <a:rPr lang="en-US" dirty="0" smtClean="0"/>
              <a:t>Janette Clarke – </a:t>
            </a:r>
            <a:r>
              <a:rPr lang="en-US" dirty="0"/>
              <a:t>Designated Adult Safeguarding </a:t>
            </a:r>
            <a:r>
              <a:rPr lang="en-US" dirty="0" smtClean="0"/>
              <a:t>Lead Email: </a:t>
            </a:r>
            <a:r>
              <a:rPr lang="en-GB" dirty="0">
                <a:hlinkClick r:id="rId5"/>
              </a:rPr>
              <a:t>janette.clark3@</a:t>
            </a:r>
            <a:r>
              <a:rPr lang="en-GB" dirty="0" smtClean="0">
                <a:hlinkClick r:id="rId5"/>
              </a:rPr>
              <a:t>nhs.net</a:t>
            </a:r>
            <a:r>
              <a:rPr lang="en-GB" dirty="0" smtClean="0"/>
              <a:t> </a:t>
            </a:r>
            <a:r>
              <a:rPr lang="en-US" dirty="0" smtClean="0"/>
              <a:t>Tel</a:t>
            </a:r>
            <a:r>
              <a:rPr lang="en-US" dirty="0"/>
              <a:t>: 0208 208 </a:t>
            </a:r>
            <a:r>
              <a:rPr lang="en-US" dirty="0" smtClean="0"/>
              <a:t>3245</a:t>
            </a:r>
          </a:p>
          <a:p>
            <a:pPr lvl="2"/>
            <a:r>
              <a:rPr lang="en-US" dirty="0" err="1" smtClean="0"/>
              <a:t>Dr</a:t>
            </a:r>
            <a:r>
              <a:rPr lang="en-US" dirty="0" smtClean="0"/>
              <a:t> </a:t>
            </a:r>
            <a:r>
              <a:rPr lang="en-US" dirty="0" err="1" smtClean="0"/>
              <a:t>Liliana</a:t>
            </a:r>
            <a:r>
              <a:rPr lang="en-US" dirty="0" smtClean="0"/>
              <a:t> </a:t>
            </a:r>
            <a:r>
              <a:rPr lang="en-US" dirty="0" err="1" smtClean="0"/>
              <a:t>Risi</a:t>
            </a:r>
            <a:r>
              <a:rPr lang="en-US" dirty="0" smtClean="0"/>
              <a:t> – GP Clinical Lead Adult Safeguarding Email: </a:t>
            </a:r>
            <a:r>
              <a:rPr lang="en-US" dirty="0" smtClean="0">
                <a:hlinkClick r:id="rId6"/>
              </a:rPr>
              <a:t>LRISI@nhs.net</a:t>
            </a:r>
            <a:r>
              <a:rPr lang="en-US" dirty="0" smtClean="0"/>
              <a:t> </a:t>
            </a:r>
          </a:p>
          <a:p>
            <a:pPr marL="914400" lvl="2" indent="0">
              <a:buNone/>
            </a:pPr>
            <a:endParaRPr lang="en-US" dirty="0" smtClean="0"/>
          </a:p>
          <a:p>
            <a:pPr marL="914400" lvl="2" indent="0">
              <a:buNone/>
            </a:pPr>
            <a:endParaRPr lang="en-US" dirty="0" smtClean="0"/>
          </a:p>
          <a:p>
            <a:pPr marL="0" indent="0">
              <a:buNone/>
            </a:pPr>
            <a:endParaRPr lang="en-US" dirty="0"/>
          </a:p>
        </p:txBody>
      </p:sp>
    </p:spTree>
    <p:extLst>
      <p:ext uri="{BB962C8B-B14F-4D97-AF65-F5344CB8AC3E}">
        <p14:creationId xmlns:p14="http://schemas.microsoft.com/office/powerpoint/2010/main" val="2604986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t>Safeguarding through the Life Course</a:t>
            </a:r>
            <a:r>
              <a:rPr lang="en-US" dirty="0"/>
              <a:t/>
            </a:r>
            <a:br>
              <a:rPr lang="en-US" dirty="0"/>
            </a:br>
            <a:endParaRPr lang="en-US" dirty="0"/>
          </a:p>
        </p:txBody>
      </p:sp>
      <p:sp>
        <p:nvSpPr>
          <p:cNvPr id="3" name="Content Placeholder 2"/>
          <p:cNvSpPr>
            <a:spLocks noGrp="1"/>
          </p:cNvSpPr>
          <p:nvPr>
            <p:ph idx="1"/>
          </p:nvPr>
        </p:nvSpPr>
        <p:spPr>
          <a:xfrm>
            <a:off x="457200" y="1257300"/>
            <a:ext cx="8229600" cy="4868863"/>
          </a:xfrm>
        </p:spPr>
        <p:txBody>
          <a:bodyPr/>
          <a:lstStyle/>
          <a:p>
            <a:pPr marL="0" indent="0" algn="ctr">
              <a:buNone/>
            </a:pPr>
            <a:r>
              <a:rPr lang="en-US" i="1" dirty="0" smtClean="0"/>
              <a:t>Keeping communities and ourselves </a:t>
            </a:r>
          </a:p>
          <a:p>
            <a:pPr marL="0" indent="0" algn="ctr">
              <a:buNone/>
            </a:pPr>
            <a:r>
              <a:rPr lang="en-US" i="1" dirty="0" smtClean="0"/>
              <a:t>healthy, happy and safe</a:t>
            </a:r>
          </a:p>
          <a:p>
            <a:pPr marL="0" indent="0">
              <a:buNone/>
            </a:pPr>
            <a:r>
              <a:rPr lang="en-US" b="1" dirty="0" smtClean="0"/>
              <a:t>Children</a:t>
            </a:r>
            <a:r>
              <a:rPr lang="en-US" dirty="0" smtClean="0"/>
              <a:t> </a:t>
            </a:r>
          </a:p>
          <a:p>
            <a:pPr marL="0" indent="0">
              <a:buNone/>
            </a:pPr>
            <a:r>
              <a:rPr lang="en-US" dirty="0" smtClean="0"/>
              <a:t>                      Transitional Safeguarding</a:t>
            </a:r>
          </a:p>
          <a:p>
            <a:pPr marL="0" indent="0">
              <a:buNone/>
            </a:pPr>
            <a:r>
              <a:rPr lang="en-US" dirty="0" smtClean="0"/>
              <a:t>                      Contextual Safeguarding  </a:t>
            </a:r>
          </a:p>
          <a:p>
            <a:pPr marL="0" indent="0">
              <a:buNone/>
            </a:pPr>
            <a:endParaRPr lang="en-US" dirty="0" smtClean="0"/>
          </a:p>
          <a:p>
            <a:pPr marL="0" indent="0">
              <a:buNone/>
            </a:pPr>
            <a:r>
              <a:rPr lang="en-US" b="1" dirty="0" smtClean="0"/>
              <a:t>Adults</a:t>
            </a:r>
          </a:p>
          <a:p>
            <a:pPr marL="0" indent="0">
              <a:buNone/>
            </a:pPr>
            <a:r>
              <a:rPr lang="en-US" dirty="0" smtClean="0"/>
              <a:t>                       </a:t>
            </a:r>
            <a:r>
              <a:rPr lang="en-US" b="1" dirty="0" smtClean="0"/>
              <a:t>Safeguarding the environment </a:t>
            </a:r>
          </a:p>
        </p:txBody>
      </p:sp>
      <p:sp>
        <p:nvSpPr>
          <p:cNvPr id="4" name="Right Arrow 3"/>
          <p:cNvSpPr/>
          <p:nvPr/>
        </p:nvSpPr>
        <p:spPr>
          <a:xfrm>
            <a:off x="571500" y="3213100"/>
            <a:ext cx="1841500" cy="381000"/>
          </a:xfrm>
          <a:prstGeom prs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5" name="Right Arrow 4"/>
          <p:cNvSpPr/>
          <p:nvPr/>
        </p:nvSpPr>
        <p:spPr>
          <a:xfrm>
            <a:off x="571500" y="3708400"/>
            <a:ext cx="1841500" cy="381000"/>
          </a:xfrm>
          <a:prstGeom prs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571500" y="5448300"/>
            <a:ext cx="1841500" cy="381000"/>
          </a:xfrm>
          <a:prstGeom prs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6845300" y="3920490"/>
            <a:ext cx="1841500" cy="1324610"/>
          </a:xfrm>
          <a:prstGeom prst="rect">
            <a:avLst/>
          </a:prstGeom>
          <a:noFill/>
          <a:ln>
            <a:noFill/>
          </a:ln>
        </p:spPr>
      </p:pic>
      <p:pic>
        <p:nvPicPr>
          <p:cNvPr id="8" name="Picture 7" descr="mage result for transitional safeguarding"/>
          <p:cNvPicPr/>
          <p:nvPr/>
        </p:nvPicPr>
        <p:blipFill>
          <a:blip r:embed="rId4">
            <a:extLst>
              <a:ext uri="{28A0092B-C50C-407E-A947-70E740481C1C}">
                <a14:useLocalDpi xmlns:a14="http://schemas.microsoft.com/office/drawing/2010/main" val="0"/>
              </a:ext>
            </a:extLst>
          </a:blip>
          <a:srcRect/>
          <a:stretch>
            <a:fillRect/>
          </a:stretch>
        </p:blipFill>
        <p:spPr bwMode="auto">
          <a:xfrm>
            <a:off x="7184072" y="2052637"/>
            <a:ext cx="1303655" cy="1654175"/>
          </a:xfrm>
          <a:prstGeom prst="rect">
            <a:avLst/>
          </a:prstGeom>
          <a:noFill/>
          <a:ln>
            <a:noFill/>
          </a:ln>
        </p:spPr>
      </p:pic>
      <p:sp>
        <p:nvSpPr>
          <p:cNvPr id="9" name="TextBox 8"/>
          <p:cNvSpPr txBox="1"/>
          <p:nvPr/>
        </p:nvSpPr>
        <p:spPr>
          <a:xfrm>
            <a:off x="6515100" y="5182969"/>
            <a:ext cx="2336800" cy="646331"/>
          </a:xfrm>
          <a:prstGeom prst="rect">
            <a:avLst/>
          </a:prstGeom>
          <a:noFill/>
        </p:spPr>
        <p:txBody>
          <a:bodyPr wrap="square" rtlCol="0">
            <a:spAutoFit/>
          </a:bodyPr>
          <a:lstStyle/>
          <a:p>
            <a:r>
              <a:rPr lang="en-GB" sz="900" u="sng" dirty="0">
                <a:hlinkClick r:id="rId5"/>
              </a:rPr>
              <a:t>https://ncasc.info/wp-content/uploads/2018/11/TW1.</a:t>
            </a:r>
            <a:r>
              <a:rPr lang="en-GB" sz="900" u="sng" dirty="0" smtClean="0">
                <a:hlinkClick r:id="rId5"/>
              </a:rPr>
              <a:t>pdf</a:t>
            </a:r>
            <a:endParaRPr lang="en-GB" sz="900" u="sng" dirty="0" smtClean="0"/>
          </a:p>
          <a:p>
            <a:endParaRPr lang="en-GB" u="sng" dirty="0"/>
          </a:p>
        </p:txBody>
      </p:sp>
    </p:spTree>
    <p:extLst>
      <p:ext uri="{BB962C8B-B14F-4D97-AF65-F5344CB8AC3E}">
        <p14:creationId xmlns:p14="http://schemas.microsoft.com/office/powerpoint/2010/main" val="10638812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1" y="92544"/>
            <a:ext cx="8229600" cy="1143000"/>
          </a:xfrm>
        </p:spPr>
        <p:txBody>
          <a:bodyPr>
            <a:noAutofit/>
          </a:bodyPr>
          <a:lstStyle/>
          <a:p>
            <a:r>
              <a:rPr lang="en-GB" sz="3600" b="1" dirty="0" smtClean="0"/>
              <a:t>Organisational abuse </a:t>
            </a:r>
            <a:r>
              <a:rPr lang="en-US" sz="2800" b="1" dirty="0" smtClean="0"/>
              <a:t/>
            </a:r>
            <a:br>
              <a:rPr lang="en-US" sz="2800" b="1" dirty="0" smtClean="0"/>
            </a:br>
            <a:r>
              <a:rPr lang="en-US" sz="2800" dirty="0" smtClean="0"/>
              <a:t>Caring for the  whole system day and night</a:t>
            </a:r>
            <a:endParaRPr lang="en-US" sz="2800" dirty="0"/>
          </a:p>
        </p:txBody>
      </p:sp>
      <p:sp>
        <p:nvSpPr>
          <p:cNvPr id="3" name="Content Placeholder 2"/>
          <p:cNvSpPr>
            <a:spLocks noGrp="1"/>
          </p:cNvSpPr>
          <p:nvPr>
            <p:ph idx="1"/>
          </p:nvPr>
        </p:nvSpPr>
        <p:spPr>
          <a:xfrm>
            <a:off x="457200" y="1235544"/>
            <a:ext cx="8369300" cy="5262404"/>
          </a:xfrm>
        </p:spPr>
        <p:txBody>
          <a:bodyPr>
            <a:normAutofit fontScale="25000" lnSpcReduction="20000"/>
          </a:bodyPr>
          <a:lstStyle/>
          <a:p>
            <a:pPr marL="0" indent="0" fontAlgn="base">
              <a:buNone/>
            </a:pPr>
            <a:r>
              <a:rPr lang="en-GB" sz="5600" dirty="0" smtClean="0"/>
              <a:t>Neglect </a:t>
            </a:r>
            <a:r>
              <a:rPr lang="en-GB" sz="5600" dirty="0"/>
              <a:t>and poor care practice as a result of the structure, policies, processes and practices within an organisation.</a:t>
            </a:r>
          </a:p>
          <a:p>
            <a:pPr lvl="1" fontAlgn="base"/>
            <a:r>
              <a:rPr lang="en-GB" sz="5600" dirty="0"/>
              <a:t>within an institution or specific care setting such as a hospital or care home</a:t>
            </a:r>
          </a:p>
          <a:p>
            <a:pPr lvl="1" fontAlgn="base"/>
            <a:r>
              <a:rPr lang="en-GB" sz="5600" dirty="0"/>
              <a:t>care provided in one's own home</a:t>
            </a:r>
          </a:p>
          <a:p>
            <a:pPr lvl="1" fontAlgn="base"/>
            <a:r>
              <a:rPr lang="en-GB" sz="5600" dirty="0"/>
              <a:t>range from one off incidents to on-going ill-treatment</a:t>
            </a:r>
          </a:p>
          <a:p>
            <a:pPr lvl="1" fontAlgn="base"/>
            <a:r>
              <a:rPr lang="en-GB" sz="5600" dirty="0"/>
              <a:t>deliberate </a:t>
            </a:r>
          </a:p>
          <a:p>
            <a:pPr lvl="1" fontAlgn="base"/>
            <a:r>
              <a:rPr lang="en-GB" sz="5600" dirty="0"/>
              <a:t>result of ignorance</a:t>
            </a:r>
          </a:p>
          <a:p>
            <a:pPr lvl="1" fontAlgn="base"/>
            <a:r>
              <a:rPr lang="en-GB" sz="5600" dirty="0"/>
              <a:t>lack of training, knowledge or understanding</a:t>
            </a:r>
          </a:p>
          <a:p>
            <a:pPr lvl="1" fontAlgn="base"/>
            <a:r>
              <a:rPr lang="en-GB" sz="5600" dirty="0"/>
              <a:t>if a person is being abused in one way they are also being abused in other </a:t>
            </a:r>
            <a:r>
              <a:rPr lang="en-GB" sz="5600" dirty="0" smtClean="0"/>
              <a:t>ways</a:t>
            </a:r>
          </a:p>
          <a:p>
            <a:pPr marL="400050" lvl="1" indent="0" algn="just">
              <a:buNone/>
            </a:pPr>
            <a:endParaRPr lang="en-GB" sz="6400" b="1" i="1" dirty="0"/>
          </a:p>
          <a:p>
            <a:pPr marL="0" indent="0" algn="just">
              <a:buNone/>
            </a:pPr>
            <a:r>
              <a:rPr lang="en-GB" sz="6800" b="1" dirty="0" smtClean="0">
                <a:solidFill>
                  <a:srgbClr val="FF0000"/>
                </a:solidFill>
              </a:rPr>
              <a:t>Dr K is a Locum </a:t>
            </a:r>
            <a:r>
              <a:rPr lang="en-GB" sz="6800" b="1" dirty="0">
                <a:solidFill>
                  <a:srgbClr val="FF0000"/>
                </a:solidFill>
              </a:rPr>
              <a:t>GP who does a home visit at </a:t>
            </a:r>
            <a:r>
              <a:rPr lang="en-GB" sz="6800" b="1" dirty="0" smtClean="0">
                <a:solidFill>
                  <a:srgbClr val="FF0000"/>
                </a:solidFill>
              </a:rPr>
              <a:t>2am </a:t>
            </a:r>
            <a:r>
              <a:rPr lang="en-GB" sz="6800" b="1" dirty="0">
                <a:solidFill>
                  <a:srgbClr val="FF0000"/>
                </a:solidFill>
              </a:rPr>
              <a:t>to establish what matters to someone who managed to make a call but who is </a:t>
            </a:r>
            <a:r>
              <a:rPr lang="en-GB" sz="6800" b="1" dirty="0" smtClean="0">
                <a:solidFill>
                  <a:srgbClr val="FF0000"/>
                </a:solidFill>
              </a:rPr>
              <a:t>intermittently confused</a:t>
            </a:r>
            <a:r>
              <a:rPr lang="en-GB" sz="6800" b="1" dirty="0">
                <a:solidFill>
                  <a:srgbClr val="FF0000"/>
                </a:solidFill>
              </a:rPr>
              <a:t>, confined to their bed, alone at home and living in neglected social </a:t>
            </a:r>
            <a:r>
              <a:rPr lang="en-GB" sz="6800" b="1" dirty="0" smtClean="0">
                <a:solidFill>
                  <a:srgbClr val="FF0000"/>
                </a:solidFill>
              </a:rPr>
              <a:t>housing. This is the third home visit she has done that night. She has already seen 13 people at the base before coming out on visits.</a:t>
            </a:r>
          </a:p>
          <a:p>
            <a:pPr marL="0" indent="0">
              <a:buNone/>
            </a:pPr>
            <a:endParaRPr lang="en-GB" sz="6400" b="1" dirty="0" smtClean="0">
              <a:solidFill>
                <a:srgbClr val="FF0000"/>
              </a:solidFill>
            </a:endParaRPr>
          </a:p>
          <a:p>
            <a:pPr marL="0" indent="0">
              <a:buNone/>
            </a:pPr>
            <a:r>
              <a:rPr lang="en-GB" sz="6400" b="1" dirty="0" smtClean="0">
                <a:solidFill>
                  <a:srgbClr val="FF0000"/>
                </a:solidFill>
              </a:rPr>
              <a:t>How </a:t>
            </a:r>
            <a:r>
              <a:rPr lang="en-GB" sz="6400" b="1" dirty="0">
                <a:solidFill>
                  <a:srgbClr val="FF0000"/>
                </a:solidFill>
              </a:rPr>
              <a:t>do we look after and sustain kindness in this </a:t>
            </a:r>
            <a:r>
              <a:rPr lang="en-GB" sz="6400" b="1" dirty="0" smtClean="0">
                <a:solidFill>
                  <a:srgbClr val="FF0000"/>
                </a:solidFill>
              </a:rPr>
              <a:t>GP so that she can remain </a:t>
            </a:r>
            <a:r>
              <a:rPr lang="en-GB" sz="6400" b="1" u="sng" dirty="0" smtClean="0">
                <a:solidFill>
                  <a:srgbClr val="FF0000"/>
                </a:solidFill>
              </a:rPr>
              <a:t>responsibly curious</a:t>
            </a:r>
            <a:r>
              <a:rPr lang="en-GB" sz="6400" b="1" dirty="0" smtClean="0">
                <a:solidFill>
                  <a:srgbClr val="FF0000"/>
                </a:solidFill>
              </a:rPr>
              <a:t>?</a:t>
            </a:r>
          </a:p>
          <a:p>
            <a:pPr marL="0" indent="0" algn="ctr">
              <a:buNone/>
            </a:pPr>
            <a:endParaRPr lang="en-GB" sz="5600" b="1" dirty="0">
              <a:solidFill>
                <a:srgbClr val="FF0000"/>
              </a:solidFill>
            </a:endParaRPr>
          </a:p>
          <a:p>
            <a:pPr lvl="1"/>
            <a:r>
              <a:rPr lang="en-GB" sz="6400" dirty="0" smtClean="0"/>
              <a:t>Other people working at night? Bank staff in care homes? 111?</a:t>
            </a:r>
          </a:p>
          <a:p>
            <a:pPr lvl="1"/>
            <a:r>
              <a:rPr lang="en-GB" sz="6400" dirty="0" smtClean="0"/>
              <a:t>Cultures of </a:t>
            </a:r>
            <a:r>
              <a:rPr lang="en-GB" sz="6400" b="1" dirty="0" smtClean="0">
                <a:solidFill>
                  <a:srgbClr val="008000"/>
                </a:solidFill>
              </a:rPr>
              <a:t>blame and shame</a:t>
            </a:r>
          </a:p>
          <a:p>
            <a:pPr lvl="1"/>
            <a:r>
              <a:rPr lang="en-US" sz="6600" dirty="0"/>
              <a:t>Human Factors focus for safety  </a:t>
            </a:r>
            <a:r>
              <a:rPr lang="en-GB" sz="4400" dirty="0">
                <a:hlinkClick r:id="rId3"/>
              </a:rPr>
              <a:t>https://uclpartners.com/events/human-factors-training-healthcare-professionals-2/2019-12-20</a:t>
            </a:r>
            <a:r>
              <a:rPr lang="en-GB" sz="4400" dirty="0" smtClean="0">
                <a:hlinkClick r:id="rId3"/>
              </a:rPr>
              <a:t>/</a:t>
            </a:r>
            <a:endParaRPr lang="en-US" sz="4400" dirty="0" smtClean="0"/>
          </a:p>
          <a:p>
            <a:pPr lvl="1"/>
            <a:r>
              <a:rPr lang="en-GB" sz="6400" dirty="0" smtClean="0"/>
              <a:t>Workforce core needs: Belonging,  competency, autonomy </a:t>
            </a:r>
            <a:r>
              <a:rPr lang="en-GB" sz="4400" dirty="0" smtClean="0">
                <a:hlinkClick r:id="rId4"/>
              </a:rPr>
              <a:t>https</a:t>
            </a:r>
            <a:r>
              <a:rPr lang="en-GB" sz="4400" dirty="0">
                <a:hlinkClick r:id="rId4"/>
              </a:rPr>
              <a:t>://www.kingsfund.org.uk/blog/2019/03/nhs-crisis-</a:t>
            </a:r>
            <a:r>
              <a:rPr lang="en-GB" sz="4400" dirty="0" smtClean="0">
                <a:hlinkClick r:id="rId4"/>
              </a:rPr>
              <a:t>caring</a:t>
            </a:r>
            <a:endParaRPr lang="en-GB" sz="4400" dirty="0"/>
          </a:p>
        </p:txBody>
      </p:sp>
      <p:pic>
        <p:nvPicPr>
          <p:cNvPr id="4" name="Picture 3"/>
          <p:cNvPicPr/>
          <p:nvPr/>
        </p:nvPicPr>
        <p:blipFill>
          <a:blip r:embed="rId5">
            <a:extLst>
              <a:ext uri="{28A0092B-C50C-407E-A947-70E740481C1C}">
                <a14:useLocalDpi xmlns:a14="http://schemas.microsoft.com/office/drawing/2010/main" val="0"/>
              </a:ext>
            </a:extLst>
          </a:blip>
          <a:srcRect/>
          <a:stretch>
            <a:fillRect/>
          </a:stretch>
        </p:blipFill>
        <p:spPr bwMode="auto">
          <a:xfrm>
            <a:off x="25400" y="90722"/>
            <a:ext cx="1715069" cy="861857"/>
          </a:xfrm>
          <a:prstGeom prst="rect">
            <a:avLst/>
          </a:prstGeom>
          <a:noFill/>
          <a:ln>
            <a:noFill/>
          </a:ln>
        </p:spPr>
      </p:pic>
      <p:pic>
        <p:nvPicPr>
          <p:cNvPr id="5" name="Picture 4"/>
          <p:cNvPicPr/>
          <p:nvPr/>
        </p:nvPicPr>
        <p:blipFill>
          <a:blip r:embed="rId6">
            <a:extLst>
              <a:ext uri="{28A0092B-C50C-407E-A947-70E740481C1C}">
                <a14:useLocalDpi xmlns:a14="http://schemas.microsoft.com/office/drawing/2010/main" val="0"/>
              </a:ext>
            </a:extLst>
          </a:blip>
          <a:srcRect/>
          <a:stretch>
            <a:fillRect/>
          </a:stretch>
        </p:blipFill>
        <p:spPr bwMode="auto">
          <a:xfrm>
            <a:off x="7013319" y="4902200"/>
            <a:ext cx="1927482" cy="1546771"/>
          </a:xfrm>
          <a:prstGeom prst="rect">
            <a:avLst/>
          </a:prstGeom>
          <a:noFill/>
          <a:ln>
            <a:noFill/>
          </a:ln>
        </p:spPr>
      </p:pic>
    </p:spTree>
    <p:extLst>
      <p:ext uri="{BB962C8B-B14F-4D97-AF65-F5344CB8AC3E}">
        <p14:creationId xmlns:p14="http://schemas.microsoft.com/office/powerpoint/2010/main" val="42062995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39800"/>
          </a:xfrm>
        </p:spPr>
        <p:txBody>
          <a:bodyPr>
            <a:normAutofit fontScale="90000"/>
          </a:bodyPr>
          <a:lstStyle/>
          <a:p>
            <a:r>
              <a:rPr lang="en-US" sz="3600" b="1" dirty="0" smtClean="0"/>
              <a:t>What is new in Adult Safeguarding Legislation? </a:t>
            </a:r>
            <a:endParaRPr lang="en-US" sz="2800" b="1" dirty="0"/>
          </a:p>
        </p:txBody>
      </p:sp>
      <p:sp>
        <p:nvSpPr>
          <p:cNvPr id="3" name="Content Placeholder 2"/>
          <p:cNvSpPr>
            <a:spLocks noGrp="1"/>
          </p:cNvSpPr>
          <p:nvPr>
            <p:ph idx="1"/>
          </p:nvPr>
        </p:nvSpPr>
        <p:spPr>
          <a:xfrm>
            <a:off x="457200" y="787400"/>
            <a:ext cx="8229600" cy="5338763"/>
          </a:xfrm>
        </p:spPr>
        <p:txBody>
          <a:bodyPr>
            <a:normAutofit fontScale="25000" lnSpcReduction="20000"/>
          </a:bodyPr>
          <a:lstStyle/>
          <a:p>
            <a:r>
              <a:rPr lang="en-US" sz="6400" b="1" dirty="0" smtClean="0"/>
              <a:t>Modern Slavery </a:t>
            </a:r>
            <a:r>
              <a:rPr lang="en-US" sz="5600" dirty="0" smtClean="0"/>
              <a:t>Act 2015</a:t>
            </a:r>
          </a:p>
          <a:p>
            <a:pPr lvl="1"/>
            <a:r>
              <a:rPr lang="en-US" sz="5600" dirty="0" smtClean="0"/>
              <a:t>Obligation to report </a:t>
            </a:r>
          </a:p>
          <a:p>
            <a:pPr lvl="1"/>
            <a:r>
              <a:rPr lang="en-US" sz="5600" dirty="0" smtClean="0"/>
              <a:t>NB criminal exploitation of children, gangs </a:t>
            </a:r>
            <a:r>
              <a:rPr lang="en-US" sz="5600" dirty="0" err="1" smtClean="0"/>
              <a:t>capitalise</a:t>
            </a:r>
            <a:r>
              <a:rPr lang="en-US" sz="5600" dirty="0" smtClean="0"/>
              <a:t> on lack of youth facilities to groom children </a:t>
            </a:r>
            <a:r>
              <a:rPr lang="en-GB" sz="4000" u="sng" dirty="0">
                <a:hlinkClick r:id="rId3"/>
              </a:rPr>
              <a:t>https://www.theguardian.com/society/2020/jan/02/levels-child-criminal-exploitation-almost-back-to-victorian-</a:t>
            </a:r>
            <a:r>
              <a:rPr lang="en-GB" sz="4000" u="sng" dirty="0" smtClean="0">
                <a:hlinkClick r:id="rId3"/>
              </a:rPr>
              <a:t>times</a:t>
            </a:r>
            <a:endParaRPr lang="en-US" sz="4000" dirty="0" smtClean="0"/>
          </a:p>
          <a:p>
            <a:pPr marL="457200" lvl="1" indent="0">
              <a:buNone/>
            </a:pPr>
            <a:endParaRPr lang="en-US" sz="5600" dirty="0" smtClean="0"/>
          </a:p>
          <a:p>
            <a:r>
              <a:rPr lang="en-US" sz="6400" b="1" dirty="0" smtClean="0"/>
              <a:t>Homelessness Reduction </a:t>
            </a:r>
            <a:r>
              <a:rPr lang="en-US" sz="5600" dirty="0" smtClean="0"/>
              <a:t>Act 2017 </a:t>
            </a:r>
          </a:p>
          <a:p>
            <a:pPr lvl="1"/>
            <a:r>
              <a:rPr lang="en-US" sz="5600" dirty="0" smtClean="0"/>
              <a:t>Obligation to provide care and treatment </a:t>
            </a:r>
          </a:p>
          <a:p>
            <a:pPr lvl="1"/>
            <a:r>
              <a:rPr lang="en-GB" sz="5600" dirty="0" smtClean="0"/>
              <a:t>Rough </a:t>
            </a:r>
            <a:r>
              <a:rPr lang="en-GB" sz="5600" dirty="0"/>
              <a:t>Sleeping Support </a:t>
            </a:r>
            <a:r>
              <a:rPr lang="en-GB" sz="4000" dirty="0">
                <a:hlinkClick r:id="rId4"/>
              </a:rPr>
              <a:t>https://hackney.gov.uk/rough-</a:t>
            </a:r>
            <a:r>
              <a:rPr lang="en-GB" sz="4000" dirty="0" smtClean="0">
                <a:hlinkClick r:id="rId4"/>
              </a:rPr>
              <a:t>sleeping</a:t>
            </a:r>
            <a:endParaRPr lang="en-GB" sz="4000" dirty="0" smtClean="0"/>
          </a:p>
          <a:p>
            <a:pPr lvl="1"/>
            <a:r>
              <a:rPr lang="en-GB" sz="5600" dirty="0" smtClean="0"/>
              <a:t>Safer </a:t>
            </a:r>
            <a:r>
              <a:rPr lang="en-GB" sz="5600" dirty="0"/>
              <a:t>Surgeries  for people without documentation </a:t>
            </a:r>
            <a:endParaRPr lang="en-GB" sz="5600" dirty="0" smtClean="0"/>
          </a:p>
          <a:p>
            <a:pPr marL="457200" lvl="1" indent="0">
              <a:buNone/>
            </a:pPr>
            <a:endParaRPr lang="en-US" sz="5600" dirty="0" smtClean="0"/>
          </a:p>
          <a:p>
            <a:r>
              <a:rPr lang="en-US" sz="6400" b="1" dirty="0" smtClean="0"/>
              <a:t>Domestic Violence </a:t>
            </a:r>
            <a:r>
              <a:rPr lang="en-US" sz="5600" dirty="0" smtClean="0"/>
              <a:t>Bill 2019 (delayed) </a:t>
            </a:r>
          </a:p>
          <a:p>
            <a:pPr lvl="1"/>
            <a:r>
              <a:rPr lang="en-US" sz="5600" dirty="0" smtClean="0"/>
              <a:t>NB coercive control</a:t>
            </a:r>
          </a:p>
          <a:p>
            <a:pPr lvl="1"/>
            <a:r>
              <a:rPr lang="en-GB" sz="5600" dirty="0" err="1" smtClean="0"/>
              <a:t>Femicide</a:t>
            </a:r>
            <a:r>
              <a:rPr lang="en-GB" sz="5600" dirty="0" smtClean="0"/>
              <a:t> </a:t>
            </a:r>
            <a:r>
              <a:rPr lang="en-GB" sz="5600" dirty="0"/>
              <a:t>Census – ‘overkilling’ force used greater than that needed to kill </a:t>
            </a:r>
          </a:p>
          <a:p>
            <a:pPr marL="400050" lvl="1" indent="0">
              <a:buNone/>
            </a:pPr>
            <a:r>
              <a:rPr lang="en-GB" sz="4000" dirty="0">
                <a:hlinkClick r:id="rId5"/>
              </a:rPr>
              <a:t>https://www.womensaid.org.uk/what-we-do/campaigning-and-influencing/femicide-census/</a:t>
            </a:r>
            <a:endParaRPr lang="en-GB" sz="4000" dirty="0"/>
          </a:p>
          <a:p>
            <a:pPr marL="457200" lvl="1" indent="0">
              <a:buNone/>
            </a:pPr>
            <a:endParaRPr lang="en-US" sz="5600" dirty="0" smtClean="0"/>
          </a:p>
          <a:p>
            <a:r>
              <a:rPr lang="en-US" sz="6400" b="1" dirty="0" smtClean="0"/>
              <a:t>FGM/FGC  Female Genital Cutting* </a:t>
            </a:r>
            <a:r>
              <a:rPr lang="en-US" sz="5600" dirty="0" smtClean="0"/>
              <a:t>2019</a:t>
            </a:r>
          </a:p>
          <a:p>
            <a:pPr lvl="1"/>
            <a:r>
              <a:rPr lang="en-US" sz="5600" dirty="0" smtClean="0"/>
              <a:t>Changes to compulsory reporting: genital piercing not need to report </a:t>
            </a:r>
          </a:p>
          <a:p>
            <a:pPr lvl="1"/>
            <a:r>
              <a:rPr lang="en-US" sz="5600" dirty="0" smtClean="0"/>
              <a:t>*</a:t>
            </a:r>
            <a:r>
              <a:rPr lang="en-GB" sz="5600" dirty="0"/>
              <a:t>When Safeguarding becomes stigmatising </a:t>
            </a:r>
            <a:r>
              <a:rPr lang="en-GB" sz="4000" dirty="0">
                <a:hlinkClick r:id="rId6"/>
              </a:rPr>
              <a:t>https://research-information.bristol.ac.uk/files/187177083/</a:t>
            </a:r>
            <a:r>
              <a:rPr lang="en-GB" sz="4000" dirty="0" smtClean="0">
                <a:hlinkClick r:id="rId6"/>
              </a:rPr>
              <a:t>Karlsen_et_al_2019_When_Safeguarding_become_Stigmatising_Final_Report.pdf</a:t>
            </a:r>
            <a:endParaRPr lang="en-GB" sz="4000" dirty="0"/>
          </a:p>
          <a:p>
            <a:pPr lvl="1"/>
            <a:endParaRPr lang="en-US" sz="5600" dirty="0" smtClean="0"/>
          </a:p>
          <a:p>
            <a:r>
              <a:rPr lang="en-US" sz="6400" b="1" dirty="0" smtClean="0"/>
              <a:t>Liberty Protection Safeguards to replace DOLs </a:t>
            </a:r>
            <a:r>
              <a:rPr lang="en-US" sz="5600" dirty="0" smtClean="0"/>
              <a:t>2020</a:t>
            </a:r>
          </a:p>
          <a:p>
            <a:pPr lvl="1"/>
            <a:r>
              <a:rPr lang="en-US" sz="5600" dirty="0" smtClean="0"/>
              <a:t>Amendment to Mental Capacity  Bill which removes people’s rights to information/advocacy  </a:t>
            </a:r>
            <a:r>
              <a:rPr lang="en-US" sz="5600" u="sng" dirty="0" smtClean="0"/>
              <a:t>before</a:t>
            </a:r>
            <a:r>
              <a:rPr lang="en-US" sz="5600" dirty="0" smtClean="0"/>
              <a:t> their deprivation of liberty is </a:t>
            </a:r>
            <a:r>
              <a:rPr lang="en-US" sz="5600" dirty="0" err="1" smtClean="0"/>
              <a:t>authorised</a:t>
            </a:r>
            <a:r>
              <a:rPr lang="en-US" sz="5600" dirty="0" smtClean="0"/>
              <a:t> </a:t>
            </a:r>
          </a:p>
          <a:p>
            <a:pPr lvl="1"/>
            <a:r>
              <a:rPr lang="en-US" sz="5600" dirty="0" smtClean="0"/>
              <a:t>Capacity is still decision specific and best made with professional closest to decision e.g. medication review - GP, housing – social worker </a:t>
            </a:r>
          </a:p>
          <a:p>
            <a:pPr lvl="1"/>
            <a:endParaRPr lang="en-US" dirty="0"/>
          </a:p>
          <a:p>
            <a:pPr marL="457200" lvl="1" indent="0">
              <a:buNone/>
            </a:pPr>
            <a:endParaRPr lang="en-US" dirty="0" smtClean="0"/>
          </a:p>
          <a:p>
            <a:endParaRPr lang="en-US" dirty="0" smtClean="0"/>
          </a:p>
          <a:p>
            <a:pPr lvl="1"/>
            <a:endParaRPr lang="en-US" dirty="0"/>
          </a:p>
        </p:txBody>
      </p:sp>
    </p:spTree>
    <p:extLst>
      <p:ext uri="{BB962C8B-B14F-4D97-AF65-F5344CB8AC3E}">
        <p14:creationId xmlns:p14="http://schemas.microsoft.com/office/powerpoint/2010/main" val="46057004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Modern Slavery </a:t>
            </a:r>
            <a:endParaRPr lang="en-US" sz="3600" b="1" dirty="0"/>
          </a:p>
        </p:txBody>
      </p:sp>
      <p:pic>
        <p:nvPicPr>
          <p:cNvPr id="5" name="Content Placeholder 4" descr="Screen Shot 2019-10-28 at 19.40.43.jpg"/>
          <p:cNvPicPr>
            <a:picLocks noGrp="1" noChangeAspect="1"/>
          </p:cNvPicPr>
          <p:nvPr>
            <p:ph sz="half" idx="1"/>
          </p:nvPr>
        </p:nvPicPr>
        <p:blipFill>
          <a:blip r:embed="rId2">
            <a:extLst>
              <a:ext uri="{28A0092B-C50C-407E-A947-70E740481C1C}">
                <a14:useLocalDpi xmlns:a14="http://schemas.microsoft.com/office/drawing/2010/main" val="0"/>
              </a:ext>
            </a:extLst>
          </a:blip>
          <a:srcRect l="-11934" r="-11934"/>
          <a:stretch>
            <a:fillRect/>
          </a:stretch>
        </p:blipFill>
        <p:spPr/>
      </p:pic>
      <p:pic>
        <p:nvPicPr>
          <p:cNvPr id="6" name="Content Placeholder 5" descr="Screen Shot 2019-10-28 at 19.40.21.jpg"/>
          <p:cNvPicPr>
            <a:picLocks noGrp="1" noChangeAspect="1"/>
          </p:cNvPicPr>
          <p:nvPr>
            <p:ph sz="half" idx="2"/>
          </p:nvPr>
        </p:nvPicPr>
        <p:blipFill>
          <a:blip r:embed="rId3">
            <a:extLst>
              <a:ext uri="{28A0092B-C50C-407E-A947-70E740481C1C}">
                <a14:useLocalDpi xmlns:a14="http://schemas.microsoft.com/office/drawing/2010/main" val="0"/>
              </a:ext>
            </a:extLst>
          </a:blip>
          <a:srcRect l="-12404" r="-12404"/>
          <a:stretch>
            <a:fillRect/>
          </a:stretch>
        </p:blipFill>
        <p:spPr/>
      </p:pic>
    </p:spTree>
    <p:extLst>
      <p:ext uri="{BB962C8B-B14F-4D97-AF65-F5344CB8AC3E}">
        <p14:creationId xmlns:p14="http://schemas.microsoft.com/office/powerpoint/2010/main" val="115030928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21700" cy="1143000"/>
          </a:xfrm>
        </p:spPr>
        <p:txBody>
          <a:bodyPr>
            <a:normAutofit fontScale="90000"/>
          </a:bodyPr>
          <a:lstStyle/>
          <a:p>
            <a:r>
              <a:rPr lang="en-US" sz="4000" b="1" dirty="0" smtClean="0"/>
              <a:t>Safe Surgeries </a:t>
            </a:r>
            <a:r>
              <a:rPr lang="en-US" dirty="0" smtClean="0"/>
              <a:t/>
            </a:r>
            <a:br>
              <a:rPr lang="en-US" dirty="0" smtClean="0"/>
            </a:br>
            <a:r>
              <a:rPr lang="en-US" sz="2000" dirty="0"/>
              <a:t>E</a:t>
            </a:r>
            <a:r>
              <a:rPr lang="en-US" sz="2000" dirty="0" smtClean="0"/>
              <a:t>ntitlement to health care for the homeless, refugees and vulnerable migrants in the UK </a:t>
            </a:r>
            <a:endParaRPr lang="en-US" sz="2000" dirty="0"/>
          </a:p>
        </p:txBody>
      </p:sp>
      <p:pic>
        <p:nvPicPr>
          <p:cNvPr id="5" name="Content Placeholder 4" descr="IMG_0056.jpg"/>
          <p:cNvPicPr>
            <a:picLocks noGrp="1" noChangeAspect="1"/>
          </p:cNvPicPr>
          <p:nvPr>
            <p:ph sz="half" idx="1"/>
          </p:nvPr>
        </p:nvPicPr>
        <p:blipFill>
          <a:blip r:embed="rId3">
            <a:extLst>
              <a:ext uri="{28A0092B-C50C-407E-A947-70E740481C1C}">
                <a14:useLocalDpi xmlns:a14="http://schemas.microsoft.com/office/drawing/2010/main" val="0"/>
              </a:ext>
            </a:extLst>
          </a:blip>
          <a:srcRect l="-15149" r="-15149"/>
          <a:stretch>
            <a:fillRect/>
          </a:stretch>
        </p:blipFill>
        <p:spPr/>
      </p:pic>
      <p:pic>
        <p:nvPicPr>
          <p:cNvPr id="6" name="Content Placeholder 5" descr="IMG_0057.jpg"/>
          <p:cNvPicPr>
            <a:picLocks noGrp="1" noChangeAspect="1"/>
          </p:cNvPicPr>
          <p:nvPr>
            <p:ph sz="half" idx="2"/>
          </p:nvPr>
        </p:nvPicPr>
        <p:blipFill>
          <a:blip r:embed="rId4">
            <a:extLst>
              <a:ext uri="{28A0092B-C50C-407E-A947-70E740481C1C}">
                <a14:useLocalDpi xmlns:a14="http://schemas.microsoft.com/office/drawing/2010/main" val="0"/>
              </a:ext>
            </a:extLst>
          </a:blip>
          <a:srcRect l="-14923" r="-14923"/>
          <a:stretch>
            <a:fillRect/>
          </a:stretch>
        </p:blipFill>
        <p:spPr/>
      </p:pic>
    </p:spTree>
    <p:extLst>
      <p:ext uri="{BB962C8B-B14F-4D97-AF65-F5344CB8AC3E}">
        <p14:creationId xmlns:p14="http://schemas.microsoft.com/office/powerpoint/2010/main" val="41157113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27100" y="266700"/>
            <a:ext cx="7480300" cy="5867400"/>
          </a:xfrm>
          <a:prstGeom prst="rect">
            <a:avLst/>
          </a:prstGeom>
        </p:spPr>
      </p:pic>
      <p:sp>
        <p:nvSpPr>
          <p:cNvPr id="3" name="TextBox 2"/>
          <p:cNvSpPr txBox="1"/>
          <p:nvPr/>
        </p:nvSpPr>
        <p:spPr>
          <a:xfrm>
            <a:off x="5791200" y="5734734"/>
            <a:ext cx="3263900" cy="646331"/>
          </a:xfrm>
          <a:prstGeom prst="rect">
            <a:avLst/>
          </a:prstGeom>
          <a:noFill/>
        </p:spPr>
        <p:txBody>
          <a:bodyPr wrap="square" rtlCol="0">
            <a:spAutoFit/>
          </a:bodyPr>
          <a:lstStyle/>
          <a:p>
            <a:r>
              <a:rPr lang="en-US" dirty="0" err="1" smtClean="0">
                <a:solidFill>
                  <a:schemeClr val="bg1"/>
                </a:solidFill>
              </a:rPr>
              <a:t>Banksy</a:t>
            </a:r>
            <a:r>
              <a:rPr lang="en-US" dirty="0" smtClean="0">
                <a:solidFill>
                  <a:schemeClr val="bg1"/>
                </a:solidFill>
              </a:rPr>
              <a:t> Birmingham</a:t>
            </a:r>
          </a:p>
          <a:p>
            <a:r>
              <a:rPr lang="en-US" dirty="0" smtClean="0">
                <a:solidFill>
                  <a:schemeClr val="bg1"/>
                </a:solidFill>
              </a:rPr>
              <a:t> </a:t>
            </a:r>
            <a:r>
              <a:rPr lang="en-US" sz="1200" dirty="0">
                <a:hlinkClick r:id="rId4"/>
              </a:rPr>
              <a:t>https://www.instagram.com/p/B52l1NkHa71</a:t>
            </a:r>
            <a:r>
              <a:rPr lang="en-US" sz="1200" dirty="0" smtClean="0">
                <a:hlinkClick r:id="rId4"/>
              </a:rPr>
              <a:t>/</a:t>
            </a:r>
            <a:endParaRPr lang="en-US" sz="1200" dirty="0" smtClean="0"/>
          </a:p>
        </p:txBody>
      </p:sp>
    </p:spTree>
    <p:extLst>
      <p:ext uri="{BB962C8B-B14F-4D97-AF65-F5344CB8AC3E}">
        <p14:creationId xmlns:p14="http://schemas.microsoft.com/office/powerpoint/2010/main" val="263236399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Domestic Violence – Coercive Control  </a:t>
            </a:r>
            <a:endParaRPr lang="en-US" sz="3600" b="1" dirty="0"/>
          </a:p>
        </p:txBody>
      </p:sp>
      <p:pic>
        <p:nvPicPr>
          <p:cNvPr id="9" name="Content Placeholder 8" descr="1Domestic Violence.jp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b="-2290"/>
          <a:stretch/>
        </p:blipFill>
        <p:spPr/>
      </p:pic>
      <p:pic>
        <p:nvPicPr>
          <p:cNvPr id="10" name="Picture 9"/>
          <p:cNvPicPr/>
          <p:nvPr/>
        </p:nvPicPr>
        <p:blipFill>
          <a:blip r:embed="rId4">
            <a:extLst>
              <a:ext uri="{28A0092B-C50C-407E-A947-70E740481C1C}">
                <a14:useLocalDpi xmlns:a14="http://schemas.microsoft.com/office/drawing/2010/main" val="0"/>
              </a:ext>
            </a:extLst>
          </a:blip>
          <a:srcRect/>
          <a:stretch>
            <a:fillRect/>
          </a:stretch>
        </p:blipFill>
        <p:spPr bwMode="auto">
          <a:xfrm>
            <a:off x="4703906" y="1600200"/>
            <a:ext cx="3982894" cy="4374556"/>
          </a:xfrm>
          <a:prstGeom prst="rect">
            <a:avLst/>
          </a:prstGeom>
          <a:noFill/>
          <a:ln>
            <a:noFill/>
          </a:ln>
        </p:spPr>
      </p:pic>
      <p:sp>
        <p:nvSpPr>
          <p:cNvPr id="3" name="TextBox 2"/>
          <p:cNvSpPr txBox="1"/>
          <p:nvPr/>
        </p:nvSpPr>
        <p:spPr>
          <a:xfrm>
            <a:off x="457200" y="5974756"/>
            <a:ext cx="4889500" cy="830997"/>
          </a:xfrm>
          <a:prstGeom prst="rect">
            <a:avLst/>
          </a:prstGeom>
          <a:noFill/>
        </p:spPr>
        <p:txBody>
          <a:bodyPr wrap="square" rtlCol="0">
            <a:spAutoFit/>
          </a:bodyPr>
          <a:lstStyle/>
          <a:p>
            <a:r>
              <a:rPr lang="en-US" dirty="0" smtClean="0"/>
              <a:t>YT Met Police Campaign Domestic Violence </a:t>
            </a:r>
            <a:r>
              <a:rPr lang="en-US" sz="1200" dirty="0" smtClean="0">
                <a:hlinkClick r:id="rId5"/>
              </a:rPr>
              <a:t>https</a:t>
            </a:r>
            <a:r>
              <a:rPr lang="en-US" sz="1200" dirty="0">
                <a:hlinkClick r:id="rId5"/>
              </a:rPr>
              <a:t>://www.youtube.com/watch?v=9a-</a:t>
            </a:r>
            <a:r>
              <a:rPr lang="en-US" sz="1200" dirty="0" smtClean="0">
                <a:hlinkClick r:id="rId5"/>
              </a:rPr>
              <a:t>9tuDhR0o</a:t>
            </a:r>
            <a:endParaRPr lang="en-US" sz="1200" dirty="0" smtClean="0"/>
          </a:p>
          <a:p>
            <a:endParaRPr lang="en-US" dirty="0"/>
          </a:p>
        </p:txBody>
      </p:sp>
    </p:spTree>
    <p:extLst>
      <p:ext uri="{BB962C8B-B14F-4D97-AF65-F5344CB8AC3E}">
        <p14:creationId xmlns:p14="http://schemas.microsoft.com/office/powerpoint/2010/main" val="3645426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do we know about Adult Safeguarding in C&amp;H?</a:t>
            </a:r>
            <a:endParaRPr lang="en-US" sz="3200" b="1" dirty="0"/>
          </a:p>
        </p:txBody>
      </p:sp>
      <p:sp>
        <p:nvSpPr>
          <p:cNvPr id="3" name="Content Placeholder 2"/>
          <p:cNvSpPr>
            <a:spLocks noGrp="1"/>
          </p:cNvSpPr>
          <p:nvPr>
            <p:ph idx="1"/>
          </p:nvPr>
        </p:nvSpPr>
        <p:spPr/>
        <p:txBody>
          <a:bodyPr/>
          <a:lstStyle/>
          <a:p>
            <a:pPr marL="0" indent="0">
              <a:buNone/>
            </a:pPr>
            <a:r>
              <a:rPr lang="en-US" sz="2800" dirty="0" smtClean="0"/>
              <a:t>Data sources:</a:t>
            </a:r>
          </a:p>
          <a:p>
            <a:pPr marL="514350" indent="-514350">
              <a:buAutoNum type="arabicPeriod"/>
            </a:pPr>
            <a:r>
              <a:rPr lang="en-GB" sz="2800" dirty="0" smtClean="0"/>
              <a:t>GP Out of Hours (CHUSHE) </a:t>
            </a:r>
            <a:r>
              <a:rPr lang="en-GB" sz="2800" dirty="0"/>
              <a:t>Adult Safeguarding Concerns (1.1.2018-31.12.2018</a:t>
            </a:r>
            <a:r>
              <a:rPr lang="en-GB" sz="2800" dirty="0" smtClean="0"/>
              <a:t>)</a:t>
            </a:r>
          </a:p>
          <a:p>
            <a:pPr>
              <a:buAutoNum type="arabicPeriod"/>
            </a:pPr>
            <a:r>
              <a:rPr lang="en-GB" sz="2800" dirty="0" smtClean="0"/>
              <a:t>Safeguarding </a:t>
            </a:r>
            <a:r>
              <a:rPr lang="en-GB" sz="2800" dirty="0"/>
              <a:t>Adult Reviews (SARs) </a:t>
            </a:r>
            <a:endParaRPr lang="en-GB" sz="2800" dirty="0" smtClean="0"/>
          </a:p>
          <a:p>
            <a:pPr>
              <a:buAutoNum type="arabicPeriod"/>
            </a:pPr>
            <a:r>
              <a:rPr lang="en-GB" sz="2800" dirty="0" smtClean="0"/>
              <a:t>Safeguarding </a:t>
            </a:r>
            <a:r>
              <a:rPr lang="en-GB" sz="2800" dirty="0"/>
              <a:t>Adults </a:t>
            </a:r>
            <a:r>
              <a:rPr lang="en-GB" sz="2800" dirty="0" smtClean="0"/>
              <a:t>Board (CHASB)</a:t>
            </a:r>
          </a:p>
          <a:p>
            <a:pPr>
              <a:buAutoNum type="arabicPeriod"/>
            </a:pPr>
            <a:r>
              <a:rPr lang="en-GB" sz="2800" dirty="0"/>
              <a:t>Domestic Violence </a:t>
            </a:r>
            <a:r>
              <a:rPr lang="en-GB" sz="2800" dirty="0" smtClean="0"/>
              <a:t>- </a:t>
            </a:r>
            <a:r>
              <a:rPr lang="en-US" sz="2800" dirty="0" smtClean="0"/>
              <a:t>Police and MARAC </a:t>
            </a:r>
            <a:endParaRPr lang="en-GB" sz="2800" dirty="0" smtClean="0"/>
          </a:p>
          <a:p>
            <a:pPr>
              <a:buAutoNum type="arabicPeriod"/>
            </a:pPr>
            <a:r>
              <a:rPr lang="en-GB" sz="2800" dirty="0" smtClean="0"/>
              <a:t>London Ambulance Service Adult Safeguarding concerns in C&amp;H</a:t>
            </a:r>
          </a:p>
          <a:p>
            <a:pPr>
              <a:buAutoNum type="arabicPeriod"/>
            </a:pPr>
            <a:r>
              <a:rPr lang="en-GB" sz="2800" dirty="0" smtClean="0"/>
              <a:t>Mental capacity Audit </a:t>
            </a:r>
            <a:endParaRPr lang="en-GB" sz="2800" dirty="0"/>
          </a:p>
          <a:p>
            <a:pPr marL="0" indent="0">
              <a:buNone/>
            </a:pPr>
            <a:endParaRPr lang="en-US" dirty="0"/>
          </a:p>
        </p:txBody>
      </p:sp>
    </p:spTree>
    <p:extLst>
      <p:ext uri="{BB962C8B-B14F-4D97-AF65-F5344CB8AC3E}">
        <p14:creationId xmlns:p14="http://schemas.microsoft.com/office/powerpoint/2010/main" val="352725549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78"/>
            <a:ext cx="8229600" cy="1143000"/>
          </a:xfrm>
        </p:spPr>
        <p:txBody>
          <a:bodyPr>
            <a:normAutofit/>
          </a:bodyPr>
          <a:lstStyle/>
          <a:p>
            <a:r>
              <a:rPr lang="en-US" sz="3600" b="1" dirty="0" smtClean="0"/>
              <a:t>1. C&amp;H – GP OOH system at night </a:t>
            </a:r>
            <a:endParaRPr lang="en-US" sz="1800" i="1" dirty="0"/>
          </a:p>
        </p:txBody>
      </p:sp>
      <p:sp>
        <p:nvSpPr>
          <p:cNvPr id="3" name="Content Placeholder 2"/>
          <p:cNvSpPr>
            <a:spLocks noGrp="1"/>
          </p:cNvSpPr>
          <p:nvPr>
            <p:ph idx="1"/>
          </p:nvPr>
        </p:nvSpPr>
        <p:spPr>
          <a:xfrm>
            <a:off x="457200" y="1178560"/>
            <a:ext cx="8229600" cy="5445760"/>
          </a:xfrm>
        </p:spPr>
        <p:txBody>
          <a:bodyPr>
            <a:normAutofit fontScale="55000" lnSpcReduction="20000"/>
          </a:bodyPr>
          <a:lstStyle/>
          <a:p>
            <a:pPr marL="0" indent="0">
              <a:buNone/>
            </a:pPr>
            <a:r>
              <a:rPr lang="en-GB" sz="4800" b="1" dirty="0" smtClean="0"/>
              <a:t>GP Out of Hours (CHUSHE) Adult Safeguarding Concerns </a:t>
            </a:r>
            <a:r>
              <a:rPr lang="en-GB" sz="2900" dirty="0" smtClean="0"/>
              <a:t>(1.1.2018-31.12.2018)</a:t>
            </a:r>
          </a:p>
          <a:p>
            <a:pPr marL="0" indent="0">
              <a:buNone/>
            </a:pPr>
            <a:endParaRPr lang="en-GB" sz="4800" b="1" dirty="0" smtClean="0"/>
          </a:p>
          <a:p>
            <a:pPr marL="0" indent="0">
              <a:buNone/>
            </a:pPr>
            <a:r>
              <a:rPr lang="en-GB" sz="4800" b="1" dirty="0" smtClean="0"/>
              <a:t>Who</a:t>
            </a:r>
            <a:r>
              <a:rPr lang="en-GB" sz="4800" b="1" dirty="0"/>
              <a:t>? </a:t>
            </a:r>
            <a:endParaRPr lang="en-GB" sz="4800" b="1" dirty="0" smtClean="0"/>
          </a:p>
          <a:p>
            <a:pPr>
              <a:buFontTx/>
              <a:buChar char="-"/>
            </a:pPr>
            <a:r>
              <a:rPr lang="en-GB" sz="4400" dirty="0" smtClean="0"/>
              <a:t>23</a:t>
            </a:r>
            <a:r>
              <a:rPr lang="en-GB" sz="4400" dirty="0"/>
              <a:t>/53 (43%)  &gt;70yrs </a:t>
            </a:r>
            <a:endParaRPr lang="en-GB" sz="4400" dirty="0" smtClean="0"/>
          </a:p>
          <a:p>
            <a:pPr>
              <a:buFontTx/>
              <a:buChar char="-"/>
            </a:pPr>
            <a:r>
              <a:rPr lang="en-GB" sz="4400" dirty="0" smtClean="0"/>
              <a:t>15</a:t>
            </a:r>
            <a:r>
              <a:rPr lang="en-GB" sz="4400" dirty="0"/>
              <a:t>/53 (28%) &gt; 80yrs (NB onset of multi-morbidity occurs 10–15 years earlier in people living in the most deprived areas compared with the most affluent</a:t>
            </a:r>
            <a:r>
              <a:rPr lang="en-GB" sz="4400" dirty="0" smtClean="0"/>
              <a:t>)</a:t>
            </a:r>
          </a:p>
          <a:p>
            <a:pPr marL="457200" lvl="1" indent="0">
              <a:buNone/>
            </a:pPr>
            <a:endParaRPr lang="en-GB" sz="4400" dirty="0"/>
          </a:p>
          <a:p>
            <a:pPr marL="0" lvl="1" indent="0">
              <a:buNone/>
            </a:pPr>
            <a:r>
              <a:rPr lang="en-GB" sz="4800" b="1" dirty="0" smtClean="0"/>
              <a:t>Why? </a:t>
            </a:r>
            <a:endParaRPr lang="en-GB" sz="4800" b="1" dirty="0"/>
          </a:p>
          <a:p>
            <a:pPr marL="0" lvl="1" indent="0">
              <a:buNone/>
            </a:pPr>
            <a:r>
              <a:rPr lang="en-GB" sz="4800" b="1" dirty="0" smtClean="0"/>
              <a:t>- </a:t>
            </a:r>
            <a:r>
              <a:rPr lang="en-GB" sz="4400" dirty="0" smtClean="0"/>
              <a:t>53 </a:t>
            </a:r>
            <a:r>
              <a:rPr lang="en-GB" sz="4400" dirty="0"/>
              <a:t>cases included </a:t>
            </a:r>
            <a:r>
              <a:rPr lang="en-GB" sz="4000" dirty="0" smtClean="0"/>
              <a:t>with prompt </a:t>
            </a:r>
            <a:r>
              <a:rPr lang="en-GB" sz="4000" dirty="0"/>
              <a:t>for </a:t>
            </a:r>
            <a:r>
              <a:rPr lang="en-GB" sz="4000" dirty="0" smtClean="0"/>
              <a:t>safeguarding</a:t>
            </a:r>
            <a:endParaRPr lang="en-GB" sz="4400" dirty="0" smtClean="0"/>
          </a:p>
          <a:p>
            <a:pPr lvl="2"/>
            <a:r>
              <a:rPr lang="en-GB" sz="4000" dirty="0"/>
              <a:t>F</a:t>
            </a:r>
            <a:r>
              <a:rPr lang="en-GB" sz="4000" dirty="0" smtClean="0"/>
              <a:t>unctional </a:t>
            </a:r>
            <a:r>
              <a:rPr lang="en-GB" sz="4000" dirty="0"/>
              <a:t>transition </a:t>
            </a:r>
            <a:r>
              <a:rPr lang="en-GB" sz="4000" dirty="0" smtClean="0"/>
              <a:t>(‘frail’ </a:t>
            </a:r>
            <a:r>
              <a:rPr lang="en-GB" sz="4000" dirty="0"/>
              <a:t>person) </a:t>
            </a:r>
            <a:r>
              <a:rPr lang="en-GB" sz="4000" dirty="0" smtClean="0"/>
              <a:t>mental or physical</a:t>
            </a:r>
          </a:p>
          <a:p>
            <a:pPr lvl="2"/>
            <a:r>
              <a:rPr lang="en-GB" sz="4000" dirty="0"/>
              <a:t>C</a:t>
            </a:r>
            <a:r>
              <a:rPr lang="en-GB" sz="4000" dirty="0" smtClean="0"/>
              <a:t>arer </a:t>
            </a:r>
            <a:r>
              <a:rPr lang="en-GB" sz="4000" dirty="0"/>
              <a:t>burden </a:t>
            </a:r>
            <a:r>
              <a:rPr lang="en-GB" sz="4000" dirty="0" smtClean="0"/>
              <a:t>(‘frail’ </a:t>
            </a:r>
            <a:r>
              <a:rPr lang="en-GB" sz="4000" dirty="0"/>
              <a:t>community) </a:t>
            </a:r>
            <a:r>
              <a:rPr lang="en-GB" sz="4000" dirty="0" smtClean="0"/>
              <a:t> </a:t>
            </a:r>
          </a:p>
          <a:p>
            <a:pPr lvl="2"/>
            <a:r>
              <a:rPr lang="en-GB" sz="4000" dirty="0" smtClean="0"/>
              <a:t>26</a:t>
            </a:r>
            <a:r>
              <a:rPr lang="en-GB" sz="4000" dirty="0"/>
              <a:t>/53 (49%) people having both </a:t>
            </a:r>
            <a:r>
              <a:rPr lang="en-GB" sz="4000" dirty="0" smtClean="0"/>
              <a:t>of above</a:t>
            </a:r>
          </a:p>
          <a:p>
            <a:pPr marL="0" indent="0">
              <a:buNone/>
            </a:pPr>
            <a:endParaRPr lang="en-GB" sz="4800" dirty="0"/>
          </a:p>
          <a:p>
            <a:endParaRPr lang="en-US" dirty="0"/>
          </a:p>
        </p:txBody>
      </p:sp>
    </p:spTree>
    <p:extLst>
      <p:ext uri="{BB962C8B-B14F-4D97-AF65-F5344CB8AC3E}">
        <p14:creationId xmlns:p14="http://schemas.microsoft.com/office/powerpoint/2010/main" val="16108049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a:extLst>
              <a:ext uri="{28A0092B-C50C-407E-A947-70E740481C1C}">
                <a14:useLocalDpi xmlns:a14="http://schemas.microsoft.com/office/drawing/2010/main" val="0"/>
              </a:ext>
            </a:extLst>
          </a:blip>
          <a:srcRect/>
          <a:stretch>
            <a:fillRect/>
          </a:stretch>
        </p:blipFill>
        <p:spPr bwMode="auto">
          <a:xfrm>
            <a:off x="168578" y="910278"/>
            <a:ext cx="8784921" cy="5668322"/>
          </a:xfrm>
          <a:prstGeom prst="rect">
            <a:avLst/>
          </a:prstGeom>
          <a:noFill/>
          <a:ln>
            <a:noFill/>
          </a:ln>
        </p:spPr>
      </p:pic>
      <p:sp>
        <p:nvSpPr>
          <p:cNvPr id="4" name="Title 1"/>
          <p:cNvSpPr txBox="1">
            <a:spLocks/>
          </p:cNvSpPr>
          <p:nvPr/>
        </p:nvSpPr>
        <p:spPr>
          <a:xfrm>
            <a:off x="168579" y="11237"/>
            <a:ext cx="8889727" cy="899041"/>
          </a:xfrm>
          <a:prstGeom prst="rect">
            <a:avLst/>
          </a:prstGeom>
        </p:spPr>
        <p:txBody>
          <a:bodyPr>
            <a:normAutofit fontScale="7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b="1" i="1" dirty="0" smtClean="0"/>
              <a:t/>
            </a:r>
            <a:br>
              <a:rPr lang="en-GB" b="1" i="1" dirty="0" smtClean="0"/>
            </a:br>
            <a:endParaRPr lang="en-GB" dirty="0" smtClean="0"/>
          </a:p>
          <a:p>
            <a:endParaRPr lang="en-US" dirty="0"/>
          </a:p>
        </p:txBody>
      </p:sp>
      <p:sp>
        <p:nvSpPr>
          <p:cNvPr id="8" name="TextBox 7"/>
          <p:cNvSpPr txBox="1"/>
          <p:nvPr/>
        </p:nvSpPr>
        <p:spPr>
          <a:xfrm>
            <a:off x="444500" y="2682220"/>
            <a:ext cx="1384300" cy="369332"/>
          </a:xfrm>
          <a:prstGeom prst="rect">
            <a:avLst/>
          </a:prstGeom>
          <a:noFill/>
        </p:spPr>
        <p:txBody>
          <a:bodyPr wrap="square" rtlCol="0">
            <a:spAutoFit/>
          </a:bodyPr>
          <a:lstStyle/>
          <a:p>
            <a:endParaRPr lang="en-US" dirty="0"/>
          </a:p>
        </p:txBody>
      </p:sp>
      <p:sp>
        <p:nvSpPr>
          <p:cNvPr id="10" name="Rectangle 9"/>
          <p:cNvSpPr/>
          <p:nvPr/>
        </p:nvSpPr>
        <p:spPr>
          <a:xfrm>
            <a:off x="622300" y="123448"/>
            <a:ext cx="7759700" cy="954107"/>
          </a:xfrm>
          <a:prstGeom prst="rect">
            <a:avLst/>
          </a:prstGeom>
        </p:spPr>
        <p:txBody>
          <a:bodyPr wrap="square">
            <a:spAutoFit/>
          </a:bodyPr>
          <a:lstStyle/>
          <a:p>
            <a:pPr algn="ctr"/>
            <a:r>
              <a:rPr lang="en-GB" sz="2800" b="1" dirty="0" smtClean="0"/>
              <a:t>WHERE?</a:t>
            </a:r>
          </a:p>
          <a:p>
            <a:pPr algn="ctr"/>
            <a:r>
              <a:rPr lang="en-GB" sz="2800" b="1" dirty="0" smtClean="0"/>
              <a:t>City </a:t>
            </a:r>
            <a:r>
              <a:rPr lang="en-GB" sz="2800" b="1" dirty="0"/>
              <a:t>and Hackney at night by </a:t>
            </a:r>
            <a:r>
              <a:rPr lang="en-GB" sz="2800" b="1" dirty="0" smtClean="0"/>
              <a:t>postcode</a:t>
            </a:r>
            <a:endParaRPr lang="en-GB" sz="2800" b="1" dirty="0"/>
          </a:p>
        </p:txBody>
      </p:sp>
      <p:sp>
        <p:nvSpPr>
          <p:cNvPr id="3" name="TextBox 2"/>
          <p:cNvSpPr txBox="1"/>
          <p:nvPr/>
        </p:nvSpPr>
        <p:spPr>
          <a:xfrm>
            <a:off x="0" y="3621547"/>
            <a:ext cx="3441290" cy="307777"/>
          </a:xfrm>
          <a:prstGeom prst="rect">
            <a:avLst/>
          </a:prstGeom>
          <a:noFill/>
        </p:spPr>
        <p:txBody>
          <a:bodyPr wrap="square" rtlCol="0">
            <a:spAutoFit/>
          </a:bodyPr>
          <a:lstStyle/>
          <a:p>
            <a:endParaRPr lang="en-GB" sz="1400" dirty="0"/>
          </a:p>
        </p:txBody>
      </p:sp>
      <p:sp>
        <p:nvSpPr>
          <p:cNvPr id="11" name="Donut 10"/>
          <p:cNvSpPr/>
          <p:nvPr/>
        </p:nvSpPr>
        <p:spPr>
          <a:xfrm>
            <a:off x="3200400" y="2327502"/>
            <a:ext cx="839133" cy="739876"/>
          </a:xfrm>
          <a:prstGeom prst="donut">
            <a:avLst>
              <a:gd name="adj" fmla="val 0"/>
            </a:avLst>
          </a:prstGeom>
          <a:effectLst>
            <a:glow rad="101600">
              <a:srgbClr val="FF00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2" name="Donut 11"/>
          <p:cNvSpPr/>
          <p:nvPr/>
        </p:nvSpPr>
        <p:spPr>
          <a:xfrm>
            <a:off x="5537616" y="2881671"/>
            <a:ext cx="839133" cy="739876"/>
          </a:xfrm>
          <a:prstGeom prst="donut">
            <a:avLst>
              <a:gd name="adj" fmla="val 0"/>
            </a:avLst>
          </a:prstGeom>
          <a:effectLst>
            <a:glow rad="101600">
              <a:srgbClr val="FF00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3" name="Donut 12"/>
          <p:cNvSpPr/>
          <p:nvPr/>
        </p:nvSpPr>
        <p:spPr>
          <a:xfrm>
            <a:off x="4278917" y="2311676"/>
            <a:ext cx="839133" cy="739876"/>
          </a:xfrm>
          <a:prstGeom prst="donut">
            <a:avLst>
              <a:gd name="adj" fmla="val 0"/>
            </a:avLst>
          </a:prstGeom>
          <a:effectLst>
            <a:glow rad="101600">
              <a:srgbClr val="FF00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11576445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01600"/>
            <a:ext cx="8801100" cy="6626205"/>
          </a:xfrm>
          <a:prstGeom prst="rect">
            <a:avLst/>
          </a:prstGeom>
          <a:noFill/>
          <a:ln>
            <a:noFill/>
          </a:ln>
        </p:spPr>
      </p:pic>
      <p:sp>
        <p:nvSpPr>
          <p:cNvPr id="4" name="Donut 3"/>
          <p:cNvSpPr/>
          <p:nvPr/>
        </p:nvSpPr>
        <p:spPr>
          <a:xfrm>
            <a:off x="2602517" y="2932943"/>
            <a:ext cx="839133" cy="739876"/>
          </a:xfrm>
          <a:prstGeom prst="donut">
            <a:avLst>
              <a:gd name="adj" fmla="val 0"/>
            </a:avLst>
          </a:prstGeom>
          <a:effectLst>
            <a:glow rad="101600">
              <a:srgbClr val="FF00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5" name="Donut 4"/>
          <p:cNvSpPr/>
          <p:nvPr/>
        </p:nvSpPr>
        <p:spPr>
          <a:xfrm>
            <a:off x="5701317" y="3251200"/>
            <a:ext cx="839133" cy="943957"/>
          </a:xfrm>
          <a:prstGeom prst="donut">
            <a:avLst>
              <a:gd name="adj" fmla="val 0"/>
            </a:avLst>
          </a:prstGeom>
          <a:effectLst>
            <a:glow rad="101600">
              <a:srgbClr val="FF00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6" name="Donut 5"/>
          <p:cNvSpPr/>
          <p:nvPr/>
        </p:nvSpPr>
        <p:spPr>
          <a:xfrm>
            <a:off x="3656150" y="2511324"/>
            <a:ext cx="839133" cy="739876"/>
          </a:xfrm>
          <a:prstGeom prst="donut">
            <a:avLst>
              <a:gd name="adj" fmla="val 0"/>
            </a:avLst>
          </a:prstGeom>
          <a:effectLst>
            <a:glow rad="101600">
              <a:srgbClr val="FF00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101600" y="6450806"/>
            <a:ext cx="6261100" cy="553998"/>
          </a:xfrm>
          <a:prstGeom prst="rect">
            <a:avLst/>
          </a:prstGeom>
          <a:noFill/>
        </p:spPr>
        <p:txBody>
          <a:bodyPr wrap="square" rtlCol="0">
            <a:spAutoFit/>
          </a:bodyPr>
          <a:lstStyle/>
          <a:p>
            <a:r>
              <a:rPr lang="en-US" sz="1200" dirty="0">
                <a:hlinkClick r:id="rId3"/>
              </a:rPr>
              <a:t>https://hackneyjsna.org.uk/wp-content/uploads/2018/05/</a:t>
            </a:r>
            <a:r>
              <a:rPr lang="en-US" sz="1200" dirty="0" smtClean="0">
                <a:hlinkClick r:id="rId3"/>
              </a:rPr>
              <a:t>Living_standards.pdf</a:t>
            </a:r>
            <a:endParaRPr lang="en-US" sz="1200" dirty="0" smtClean="0"/>
          </a:p>
          <a:p>
            <a:endParaRPr lang="en-US" dirty="0"/>
          </a:p>
        </p:txBody>
      </p:sp>
      <p:sp>
        <p:nvSpPr>
          <p:cNvPr id="8" name="TextBox 7"/>
          <p:cNvSpPr txBox="1"/>
          <p:nvPr/>
        </p:nvSpPr>
        <p:spPr>
          <a:xfrm>
            <a:off x="101600" y="2932943"/>
            <a:ext cx="2346022" cy="2062103"/>
          </a:xfrm>
          <a:prstGeom prst="rect">
            <a:avLst/>
          </a:prstGeom>
          <a:noFill/>
        </p:spPr>
        <p:txBody>
          <a:bodyPr wrap="square" rtlCol="0">
            <a:spAutoFit/>
          </a:bodyPr>
          <a:lstStyle/>
          <a:p>
            <a:r>
              <a:rPr lang="en-GB" sz="1600" b="1" dirty="0"/>
              <a:t>Where? </a:t>
            </a:r>
            <a:endParaRPr lang="en-GB" sz="1600" dirty="0"/>
          </a:p>
          <a:p>
            <a:pPr marL="285750" indent="-285750">
              <a:buFont typeface="Arial"/>
              <a:buChar char="•"/>
            </a:pPr>
            <a:r>
              <a:rPr lang="en-GB" sz="1600" dirty="0"/>
              <a:t>E5 (14 cases)</a:t>
            </a:r>
          </a:p>
          <a:p>
            <a:pPr marL="285750" indent="-285750">
              <a:buFont typeface="Arial"/>
              <a:buChar char="•"/>
            </a:pPr>
            <a:r>
              <a:rPr lang="en-GB" sz="1600" dirty="0"/>
              <a:t>E9 (12 cases) </a:t>
            </a:r>
          </a:p>
          <a:p>
            <a:pPr marL="285750" indent="-285750">
              <a:buFont typeface="Arial"/>
              <a:buChar char="•"/>
            </a:pPr>
            <a:r>
              <a:rPr lang="en-GB" sz="1600" dirty="0"/>
              <a:t>E16 (12 cases) </a:t>
            </a:r>
          </a:p>
          <a:p>
            <a:pPr marL="285750" indent="-285750">
              <a:buFont typeface="Arial"/>
              <a:buChar char="•"/>
            </a:pPr>
            <a:r>
              <a:rPr lang="en-GB" sz="1600" dirty="0"/>
              <a:t>N1 (6 cases) </a:t>
            </a:r>
          </a:p>
          <a:p>
            <a:pPr marL="285750" indent="-285750">
              <a:buFont typeface="Arial"/>
              <a:buChar char="•"/>
            </a:pPr>
            <a:r>
              <a:rPr lang="en-GB" sz="1600" dirty="0"/>
              <a:t>N4 (4 cases) </a:t>
            </a:r>
          </a:p>
          <a:p>
            <a:pPr marL="285750" indent="-285750">
              <a:buFont typeface="Arial"/>
              <a:buChar char="•"/>
            </a:pPr>
            <a:r>
              <a:rPr lang="en-GB" sz="1600" dirty="0"/>
              <a:t>Rest scattered through the borough</a:t>
            </a:r>
          </a:p>
        </p:txBody>
      </p:sp>
    </p:spTree>
    <p:extLst>
      <p:ext uri="{BB962C8B-B14F-4D97-AF65-F5344CB8AC3E}">
        <p14:creationId xmlns:p14="http://schemas.microsoft.com/office/powerpoint/2010/main" val="31271420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15900" y="215900"/>
            <a:ext cx="8775700" cy="6388100"/>
          </a:xfrm>
          <a:prstGeom prst="rect">
            <a:avLst/>
          </a:prstGeom>
          <a:noFill/>
          <a:ln>
            <a:noFill/>
          </a:ln>
        </p:spPr>
      </p:pic>
      <p:pic>
        <p:nvPicPr>
          <p:cNvPr id="3" name="Picture 2" descr="elated image"/>
          <p:cNvPicPr/>
          <p:nvPr/>
        </p:nvPicPr>
        <p:blipFill>
          <a:blip r:embed="rId3">
            <a:extLst>
              <a:ext uri="{28A0092B-C50C-407E-A947-70E740481C1C}">
                <a14:useLocalDpi xmlns:a14="http://schemas.microsoft.com/office/drawing/2010/main" val="0"/>
              </a:ext>
            </a:extLst>
          </a:blip>
          <a:srcRect/>
          <a:stretch>
            <a:fillRect/>
          </a:stretch>
        </p:blipFill>
        <p:spPr bwMode="auto">
          <a:xfrm>
            <a:off x="2832100" y="1905000"/>
            <a:ext cx="3924300" cy="3390900"/>
          </a:xfrm>
          <a:prstGeom prst="rect">
            <a:avLst/>
          </a:prstGeom>
          <a:noFill/>
          <a:ln>
            <a:noFill/>
          </a:ln>
        </p:spPr>
      </p:pic>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4356101" y="2718274"/>
            <a:ext cx="1320800" cy="1510826"/>
          </a:xfrm>
          <a:prstGeom prst="rect">
            <a:avLst/>
          </a:prstGeom>
          <a:noFill/>
          <a:ln>
            <a:noFill/>
          </a:ln>
        </p:spPr>
      </p:pic>
      <p:sp>
        <p:nvSpPr>
          <p:cNvPr id="5" name="TextBox 4"/>
          <p:cNvSpPr txBox="1"/>
          <p:nvPr/>
        </p:nvSpPr>
        <p:spPr>
          <a:xfrm>
            <a:off x="215900" y="6089133"/>
            <a:ext cx="5473700" cy="707886"/>
          </a:xfrm>
          <a:prstGeom prst="rect">
            <a:avLst/>
          </a:prstGeom>
          <a:noFill/>
        </p:spPr>
        <p:txBody>
          <a:bodyPr wrap="square" rtlCol="0">
            <a:spAutoFit/>
          </a:bodyPr>
          <a:lstStyle/>
          <a:p>
            <a:r>
              <a:rPr lang="en-US" b="1" dirty="0">
                <a:solidFill>
                  <a:schemeClr val="bg1"/>
                </a:solidFill>
              </a:rPr>
              <a:t>MARMOT</a:t>
            </a:r>
            <a:r>
              <a:rPr lang="en-US" dirty="0"/>
              <a:t> </a:t>
            </a:r>
            <a:r>
              <a:rPr lang="en-US" b="1" dirty="0" smtClean="0">
                <a:solidFill>
                  <a:srgbClr val="FFFFFF"/>
                </a:solidFill>
              </a:rPr>
              <a:t>REVIEW</a:t>
            </a:r>
          </a:p>
          <a:p>
            <a:endParaRPr lang="en-US" sz="1000" dirty="0" smtClean="0"/>
          </a:p>
          <a:p>
            <a:r>
              <a:rPr lang="en-US" sz="1200" dirty="0" smtClean="0">
                <a:hlinkClick r:id="rId5"/>
              </a:rPr>
              <a:t>https</a:t>
            </a:r>
            <a:r>
              <a:rPr lang="en-US" sz="1200" dirty="0">
                <a:hlinkClick r:id="rId5"/>
              </a:rPr>
              <a:t>://www.bmj.com/content/364/bmj.l251</a:t>
            </a:r>
            <a:endParaRPr lang="en-US" sz="1200" dirty="0"/>
          </a:p>
        </p:txBody>
      </p:sp>
    </p:spTree>
    <p:extLst>
      <p:ext uri="{BB962C8B-B14F-4D97-AF65-F5344CB8AC3E}">
        <p14:creationId xmlns:p14="http://schemas.microsoft.com/office/powerpoint/2010/main" val="398540023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235945"/>
            <a:ext cx="8229600" cy="1143000"/>
          </a:xfrm>
        </p:spPr>
        <p:txBody>
          <a:bodyPr>
            <a:normAutofit/>
          </a:bodyPr>
          <a:lstStyle/>
          <a:p>
            <a:r>
              <a:rPr lang="en-US" sz="3600" b="1" dirty="0" smtClean="0"/>
              <a:t>Working in the Deep End </a:t>
            </a:r>
            <a:endParaRPr lang="en-US" sz="3600" b="1" dirty="0"/>
          </a:p>
        </p:txBody>
      </p:sp>
      <p:sp>
        <p:nvSpPr>
          <p:cNvPr id="3" name="Content Placeholder 2"/>
          <p:cNvSpPr>
            <a:spLocks noGrp="1"/>
          </p:cNvSpPr>
          <p:nvPr>
            <p:ph idx="1"/>
          </p:nvPr>
        </p:nvSpPr>
        <p:spPr>
          <a:xfrm>
            <a:off x="457200" y="1600200"/>
            <a:ext cx="8407400" cy="4525963"/>
          </a:xfrm>
        </p:spPr>
        <p:txBody>
          <a:bodyPr>
            <a:normAutofit/>
          </a:bodyPr>
          <a:lstStyle/>
          <a:p>
            <a:r>
              <a:rPr lang="en-US" dirty="0" smtClean="0"/>
              <a:t>Unworried unwell</a:t>
            </a:r>
          </a:p>
          <a:p>
            <a:r>
              <a:rPr lang="en-US" dirty="0"/>
              <a:t>Patients </a:t>
            </a:r>
            <a:r>
              <a:rPr lang="en-US" dirty="0" smtClean="0"/>
              <a:t>with </a:t>
            </a:r>
            <a:r>
              <a:rPr lang="en-US" dirty="0"/>
              <a:t>complex problems </a:t>
            </a:r>
            <a:endParaRPr lang="en-US" dirty="0" smtClean="0"/>
          </a:p>
          <a:p>
            <a:pPr lvl="1"/>
            <a:r>
              <a:rPr lang="en-US" dirty="0" smtClean="0"/>
              <a:t>consult more often </a:t>
            </a:r>
            <a:r>
              <a:rPr lang="en-GB" sz="1100" dirty="0">
                <a:hlinkClick r:id="rId3"/>
              </a:rPr>
              <a:t>https://www.bmj.com/content/349/bmj.g6814/rr/</a:t>
            </a:r>
            <a:r>
              <a:rPr lang="en-GB" sz="1100" dirty="0" smtClean="0">
                <a:hlinkClick r:id="rId3"/>
              </a:rPr>
              <a:t>808723</a:t>
            </a:r>
            <a:endParaRPr lang="en-US" sz="1100" dirty="0" smtClean="0"/>
          </a:p>
          <a:p>
            <a:pPr lvl="1"/>
            <a:r>
              <a:rPr lang="en-US" dirty="0" smtClean="0">
                <a:solidFill>
                  <a:srgbClr val="FF0000"/>
                </a:solidFill>
              </a:rPr>
              <a:t>feel </a:t>
            </a:r>
            <a:r>
              <a:rPr lang="en-US" dirty="0">
                <a:solidFill>
                  <a:srgbClr val="FF0000"/>
                </a:solidFill>
              </a:rPr>
              <a:t>less enabled </a:t>
            </a:r>
            <a:endParaRPr lang="en-US" dirty="0" smtClean="0">
              <a:solidFill>
                <a:srgbClr val="FF0000"/>
              </a:solidFill>
            </a:endParaRPr>
          </a:p>
          <a:p>
            <a:r>
              <a:rPr lang="en-US" dirty="0" smtClean="0"/>
              <a:t>Doctors </a:t>
            </a:r>
            <a:r>
              <a:rPr lang="en-US" dirty="0">
                <a:solidFill>
                  <a:srgbClr val="FF0000"/>
                </a:solidFill>
              </a:rPr>
              <a:t>feel more </a:t>
            </a:r>
            <a:r>
              <a:rPr lang="en-US" dirty="0" smtClean="0">
                <a:solidFill>
                  <a:srgbClr val="FF0000"/>
                </a:solidFill>
              </a:rPr>
              <a:t>stressed </a:t>
            </a:r>
            <a:r>
              <a:rPr lang="en-US" dirty="0"/>
              <a:t>after </a:t>
            </a:r>
            <a:r>
              <a:rPr lang="en-US" dirty="0" smtClean="0"/>
              <a:t>consultations</a:t>
            </a:r>
          </a:p>
          <a:p>
            <a:pPr marL="400050" lvl="1" indent="0">
              <a:buNone/>
            </a:pPr>
            <a:r>
              <a:rPr lang="en-US" sz="1100" dirty="0" smtClean="0">
                <a:hlinkClick r:id="rId4"/>
              </a:rPr>
              <a:t>https</a:t>
            </a:r>
            <a:r>
              <a:rPr lang="en-US" sz="1100" dirty="0">
                <a:hlinkClick r:id="rId4"/>
              </a:rPr>
              <a:t>://www.ncbi.nlm.nih.gov/pubmed/</a:t>
            </a:r>
            <a:r>
              <a:rPr lang="en-US" sz="1100" dirty="0" smtClean="0">
                <a:hlinkClick r:id="rId4"/>
              </a:rPr>
              <a:t>18025487</a:t>
            </a:r>
            <a:endParaRPr lang="en-US" sz="1100" dirty="0" smtClean="0"/>
          </a:p>
          <a:p>
            <a:r>
              <a:rPr lang="en-GB" dirty="0"/>
              <a:t>GP at the Deep End ethos is Advocacy, Training, Support and </a:t>
            </a:r>
            <a:r>
              <a:rPr lang="en-GB" dirty="0" smtClean="0"/>
              <a:t>Research</a:t>
            </a:r>
            <a:r>
              <a:rPr lang="en-US" sz="1100" dirty="0" smtClean="0">
                <a:hlinkClick r:id="rId5"/>
              </a:rPr>
              <a:t>https</a:t>
            </a:r>
            <a:r>
              <a:rPr lang="en-US" sz="1100" dirty="0">
                <a:hlinkClick r:id="rId5"/>
              </a:rPr>
              <a:t>://www.gla.ac.uk/researchinstitutes/healthwellbeing/research/generalpractice/deepend/</a:t>
            </a:r>
            <a:endParaRPr lang="en-US" sz="1100" dirty="0"/>
          </a:p>
          <a:p>
            <a:endParaRPr lang="en-US" sz="1200" dirty="0" smtClean="0"/>
          </a:p>
          <a:p>
            <a:pPr marL="0" indent="0">
              <a:buNone/>
            </a:pPr>
            <a:endParaRPr lang="en-US" dirty="0" smtClean="0"/>
          </a:p>
          <a:p>
            <a:endParaRPr lang="en-US" dirty="0"/>
          </a:p>
        </p:txBody>
      </p:sp>
      <p:pic>
        <p:nvPicPr>
          <p:cNvPr id="4" name="Picture 3" descr="elated image"/>
          <p:cNvPicPr/>
          <p:nvPr/>
        </p:nvPicPr>
        <p:blipFill>
          <a:blip r:embed="rId6">
            <a:extLst>
              <a:ext uri="{28A0092B-C50C-407E-A947-70E740481C1C}">
                <a14:useLocalDpi xmlns:a14="http://schemas.microsoft.com/office/drawing/2010/main" val="0"/>
              </a:ext>
            </a:extLst>
          </a:blip>
          <a:srcRect/>
          <a:stretch>
            <a:fillRect/>
          </a:stretch>
        </p:blipFill>
        <p:spPr bwMode="auto">
          <a:xfrm>
            <a:off x="104816" y="114301"/>
            <a:ext cx="1290540" cy="1326156"/>
          </a:xfrm>
          <a:prstGeom prst="rect">
            <a:avLst/>
          </a:prstGeom>
          <a:noFill/>
          <a:ln>
            <a:noFill/>
          </a:ln>
        </p:spPr>
      </p:pic>
      <p:pic>
        <p:nvPicPr>
          <p:cNvPr id="5" name="Picture 4"/>
          <p:cNvPicPr/>
          <p:nvPr/>
        </p:nvPicPr>
        <p:blipFill>
          <a:blip r:embed="rId7">
            <a:extLst>
              <a:ext uri="{28A0092B-C50C-407E-A947-70E740481C1C}">
                <a14:useLocalDpi xmlns:a14="http://schemas.microsoft.com/office/drawing/2010/main" val="0"/>
              </a:ext>
            </a:extLst>
          </a:blip>
          <a:srcRect/>
          <a:stretch>
            <a:fillRect/>
          </a:stretch>
        </p:blipFill>
        <p:spPr bwMode="auto">
          <a:xfrm>
            <a:off x="7250718" y="114302"/>
            <a:ext cx="1841500" cy="1226546"/>
          </a:xfrm>
          <a:prstGeom prst="rect">
            <a:avLst/>
          </a:prstGeom>
          <a:noFill/>
          <a:ln>
            <a:noFill/>
          </a:ln>
        </p:spPr>
      </p:pic>
      <p:pic>
        <p:nvPicPr>
          <p:cNvPr id="6" name="Picture 5"/>
          <p:cNvPicPr/>
          <p:nvPr/>
        </p:nvPicPr>
        <p:blipFill>
          <a:blip r:embed="rId8">
            <a:extLst>
              <a:ext uri="{28A0092B-C50C-407E-A947-70E740481C1C}">
                <a14:useLocalDpi xmlns:a14="http://schemas.microsoft.com/office/drawing/2010/main" val="0"/>
              </a:ext>
            </a:extLst>
          </a:blip>
          <a:srcRect/>
          <a:stretch>
            <a:fillRect/>
          </a:stretch>
        </p:blipFill>
        <p:spPr bwMode="auto">
          <a:xfrm>
            <a:off x="7250718" y="1340846"/>
            <a:ext cx="1803400" cy="787400"/>
          </a:xfrm>
          <a:prstGeom prst="rect">
            <a:avLst/>
          </a:prstGeom>
          <a:noFill/>
          <a:ln>
            <a:noFill/>
          </a:ln>
        </p:spPr>
      </p:pic>
      <p:pic>
        <p:nvPicPr>
          <p:cNvPr id="7" name="Picture 6"/>
          <p:cNvPicPr/>
          <p:nvPr/>
        </p:nvPicPr>
        <p:blipFill>
          <a:blip r:embed="rId9">
            <a:extLst>
              <a:ext uri="{28A0092B-C50C-407E-A947-70E740481C1C}">
                <a14:useLocalDpi xmlns:a14="http://schemas.microsoft.com/office/drawing/2010/main" val="0"/>
              </a:ext>
            </a:extLst>
          </a:blip>
          <a:srcRect/>
          <a:stretch>
            <a:fillRect/>
          </a:stretch>
        </p:blipFill>
        <p:spPr bwMode="auto">
          <a:xfrm>
            <a:off x="7250718" y="2128246"/>
            <a:ext cx="1803400" cy="335553"/>
          </a:xfrm>
          <a:prstGeom prst="rect">
            <a:avLst/>
          </a:prstGeom>
          <a:noFill/>
          <a:ln>
            <a:noFill/>
          </a:ln>
        </p:spPr>
      </p:pic>
      <p:sp>
        <p:nvSpPr>
          <p:cNvPr id="8" name="Rectangle 7"/>
          <p:cNvSpPr/>
          <p:nvPr/>
        </p:nvSpPr>
        <p:spPr>
          <a:xfrm>
            <a:off x="7340600" y="2451099"/>
            <a:ext cx="1967517" cy="246221"/>
          </a:xfrm>
          <a:prstGeom prst="rect">
            <a:avLst/>
          </a:prstGeom>
        </p:spPr>
        <p:txBody>
          <a:bodyPr wrap="square">
            <a:spAutoFit/>
          </a:bodyPr>
          <a:lstStyle/>
          <a:p>
            <a:r>
              <a:rPr lang="en-US" sz="1000" dirty="0">
                <a:hlinkClick r:id="rId10"/>
              </a:rPr>
              <a:t>https://</a:t>
            </a:r>
            <a:r>
              <a:rPr lang="en-US" sz="1000" dirty="0" smtClean="0">
                <a:hlinkClick r:id="rId10"/>
              </a:rPr>
              <a:t>www.fairhealth.org.uk</a:t>
            </a:r>
            <a:endParaRPr lang="en-US" sz="1000" dirty="0" smtClean="0"/>
          </a:p>
        </p:txBody>
      </p:sp>
    </p:spTree>
    <p:extLst>
      <p:ext uri="{BB962C8B-B14F-4D97-AF65-F5344CB8AC3E}">
        <p14:creationId xmlns:p14="http://schemas.microsoft.com/office/powerpoint/2010/main" val="190058604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78"/>
            <a:ext cx="8229600" cy="1143000"/>
          </a:xfrm>
        </p:spPr>
        <p:txBody>
          <a:bodyPr>
            <a:normAutofit/>
          </a:bodyPr>
          <a:lstStyle/>
          <a:p>
            <a:r>
              <a:rPr lang="en-US" sz="3600" b="1" dirty="0"/>
              <a:t>2</a:t>
            </a:r>
            <a:r>
              <a:rPr lang="en-US" sz="3600" b="1" dirty="0" smtClean="0"/>
              <a:t>. </a:t>
            </a:r>
            <a:r>
              <a:rPr lang="en-GB" sz="3600" b="1" dirty="0"/>
              <a:t>Safeguarding Adult Reviews (SARs) </a:t>
            </a:r>
            <a:endParaRPr lang="en-US" sz="3600" i="1" dirty="0"/>
          </a:p>
        </p:txBody>
      </p:sp>
      <p:sp>
        <p:nvSpPr>
          <p:cNvPr id="3" name="Content Placeholder 2"/>
          <p:cNvSpPr>
            <a:spLocks noGrp="1"/>
          </p:cNvSpPr>
          <p:nvPr>
            <p:ph idx="1"/>
          </p:nvPr>
        </p:nvSpPr>
        <p:spPr>
          <a:xfrm>
            <a:off x="457200" y="1178560"/>
            <a:ext cx="8229600" cy="5095240"/>
          </a:xfrm>
        </p:spPr>
        <p:txBody>
          <a:bodyPr>
            <a:normAutofit fontScale="55000" lnSpcReduction="20000"/>
          </a:bodyPr>
          <a:lstStyle/>
          <a:p>
            <a:pPr marL="0" indent="0">
              <a:buNone/>
            </a:pPr>
            <a:r>
              <a:rPr lang="en-GB" sz="4800" b="1" dirty="0" smtClean="0"/>
              <a:t>Safeguarding Adult Reviews (SARs) </a:t>
            </a:r>
            <a:r>
              <a:rPr lang="en-GB" sz="4800" dirty="0" smtClean="0"/>
              <a:t>identified professional learning needs in: </a:t>
            </a:r>
            <a:endParaRPr lang="en-GB" sz="4800" dirty="0"/>
          </a:p>
          <a:p>
            <a:pPr lvl="1"/>
            <a:r>
              <a:rPr lang="en-GB" sz="5100" dirty="0" smtClean="0"/>
              <a:t>Ability </a:t>
            </a:r>
            <a:r>
              <a:rPr lang="en-GB" sz="5100" dirty="0"/>
              <a:t>to assess capacity </a:t>
            </a:r>
            <a:endParaRPr lang="en-GB" sz="5100" dirty="0" smtClean="0"/>
          </a:p>
          <a:p>
            <a:pPr lvl="1"/>
            <a:r>
              <a:rPr lang="en-GB" sz="5100" dirty="0" smtClean="0"/>
              <a:t>Recognising </a:t>
            </a:r>
            <a:r>
              <a:rPr lang="en-GB" sz="5100" dirty="0"/>
              <a:t>carer </a:t>
            </a:r>
            <a:r>
              <a:rPr lang="en-GB" sz="5100" dirty="0" smtClean="0"/>
              <a:t>burden</a:t>
            </a:r>
          </a:p>
          <a:p>
            <a:pPr lvl="1"/>
            <a:r>
              <a:rPr lang="en-GB" sz="5100" dirty="0" smtClean="0"/>
              <a:t>Understanding  </a:t>
            </a:r>
            <a:r>
              <a:rPr lang="en-GB" sz="5100" dirty="0"/>
              <a:t>functional trajectories in particular people confined to their chair or </a:t>
            </a:r>
            <a:r>
              <a:rPr lang="en-GB" sz="5100" dirty="0" smtClean="0"/>
              <a:t>bed</a:t>
            </a:r>
          </a:p>
          <a:p>
            <a:pPr lvl="1"/>
            <a:r>
              <a:rPr lang="en-GB" sz="5100" b="1" dirty="0" smtClean="0"/>
              <a:t>Risks associated with multiple contacts and with multiple agencies </a:t>
            </a:r>
            <a:r>
              <a:rPr lang="en-GB" sz="5100" dirty="0" smtClean="0">
                <a:solidFill>
                  <a:srgbClr val="FF0000"/>
                </a:solidFill>
              </a:rPr>
              <a:t>especially</a:t>
            </a:r>
            <a:r>
              <a:rPr lang="en-GB" sz="5100" b="1" dirty="0" smtClean="0"/>
              <a:t> </a:t>
            </a:r>
            <a:r>
              <a:rPr lang="en-GB" sz="5100" b="1" dirty="0">
                <a:solidFill>
                  <a:srgbClr val="FF0000"/>
                </a:solidFill>
              </a:rPr>
              <a:t>h</a:t>
            </a:r>
            <a:r>
              <a:rPr lang="en-GB" sz="5100" b="1" dirty="0" smtClean="0">
                <a:solidFill>
                  <a:srgbClr val="FF0000"/>
                </a:solidFill>
              </a:rPr>
              <a:t>andovers</a:t>
            </a:r>
            <a:r>
              <a:rPr lang="en-GB" sz="5100" dirty="0" smtClean="0">
                <a:solidFill>
                  <a:srgbClr val="FF0000"/>
                </a:solidFill>
              </a:rPr>
              <a:t> within and outside the practice</a:t>
            </a:r>
          </a:p>
          <a:p>
            <a:pPr lvl="1"/>
            <a:r>
              <a:rPr lang="en-GB" sz="5100" dirty="0" smtClean="0"/>
              <a:t>Identifying </a:t>
            </a:r>
            <a:r>
              <a:rPr lang="en-GB" sz="5100" dirty="0"/>
              <a:t>q</a:t>
            </a:r>
            <a:r>
              <a:rPr lang="en-GB" sz="5100" dirty="0" smtClean="0"/>
              <a:t>uality improvement initiatives for  system change </a:t>
            </a:r>
          </a:p>
          <a:p>
            <a:pPr lvl="2"/>
            <a:r>
              <a:rPr lang="en-GB" sz="3600" dirty="0" smtClean="0"/>
              <a:t>within GP Practices</a:t>
            </a:r>
          </a:p>
          <a:p>
            <a:pPr lvl="2"/>
            <a:r>
              <a:rPr lang="en-GB" sz="3600" dirty="0" smtClean="0"/>
              <a:t>broader system</a:t>
            </a:r>
            <a:endParaRPr lang="en-GB" sz="3600" dirty="0"/>
          </a:p>
        </p:txBody>
      </p:sp>
    </p:spTree>
    <p:extLst>
      <p:ext uri="{BB962C8B-B14F-4D97-AF65-F5344CB8AC3E}">
        <p14:creationId xmlns:p14="http://schemas.microsoft.com/office/powerpoint/2010/main" val="14951114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78"/>
            <a:ext cx="8229600" cy="1143000"/>
          </a:xfrm>
        </p:spPr>
        <p:txBody>
          <a:bodyPr>
            <a:normAutofit/>
          </a:bodyPr>
          <a:lstStyle/>
          <a:p>
            <a:r>
              <a:rPr lang="en-US" sz="3600" b="1" dirty="0"/>
              <a:t>3</a:t>
            </a:r>
            <a:r>
              <a:rPr lang="en-US" sz="3600" b="1" dirty="0" smtClean="0"/>
              <a:t>. Data </a:t>
            </a:r>
            <a:r>
              <a:rPr lang="en-GB" sz="3600" b="1" dirty="0" smtClean="0"/>
              <a:t>C&amp;H Safeguarding Adults B</a:t>
            </a:r>
            <a:r>
              <a:rPr lang="en-US" sz="3600" b="1" dirty="0" err="1" smtClean="0"/>
              <a:t>oard</a:t>
            </a:r>
            <a:endParaRPr lang="en-US" sz="1800" i="1" dirty="0"/>
          </a:p>
        </p:txBody>
      </p:sp>
      <p:sp>
        <p:nvSpPr>
          <p:cNvPr id="3" name="Content Placeholder 2"/>
          <p:cNvSpPr>
            <a:spLocks noGrp="1"/>
          </p:cNvSpPr>
          <p:nvPr>
            <p:ph idx="1"/>
          </p:nvPr>
        </p:nvSpPr>
        <p:spPr>
          <a:xfrm>
            <a:off x="457200" y="1178560"/>
            <a:ext cx="8229600" cy="4879340"/>
          </a:xfrm>
        </p:spPr>
        <p:txBody>
          <a:bodyPr>
            <a:normAutofit fontScale="70000" lnSpcReduction="20000"/>
          </a:bodyPr>
          <a:lstStyle/>
          <a:p>
            <a:pPr marL="0" indent="0">
              <a:buNone/>
            </a:pPr>
            <a:r>
              <a:rPr lang="en-GB" sz="4800" b="1" dirty="0" smtClean="0"/>
              <a:t>Annual </a:t>
            </a:r>
            <a:r>
              <a:rPr lang="en-GB" sz="4800" b="1" dirty="0"/>
              <a:t>Report </a:t>
            </a:r>
            <a:r>
              <a:rPr lang="en-GB" sz="4800" dirty="0"/>
              <a:t>2016/17 </a:t>
            </a:r>
            <a:r>
              <a:rPr lang="en-GB" sz="4800" dirty="0" smtClean="0"/>
              <a:t> </a:t>
            </a:r>
          </a:p>
          <a:p>
            <a:pPr lvl="1">
              <a:buFont typeface="Arial"/>
              <a:buChar char="•"/>
            </a:pPr>
            <a:r>
              <a:rPr lang="en-GB" sz="4400" dirty="0" smtClean="0"/>
              <a:t>32 </a:t>
            </a:r>
            <a:r>
              <a:rPr lang="en-GB" sz="4400" dirty="0"/>
              <a:t>concerns raised (Section 42</a:t>
            </a:r>
            <a:r>
              <a:rPr lang="en-GB" sz="4400" dirty="0" smtClean="0"/>
              <a:t>)</a:t>
            </a:r>
          </a:p>
          <a:p>
            <a:pPr lvl="1">
              <a:buFont typeface="Arial"/>
              <a:buChar char="•"/>
            </a:pPr>
            <a:r>
              <a:rPr lang="en-GB" sz="4400" dirty="0" smtClean="0"/>
              <a:t>22 </a:t>
            </a:r>
            <a:r>
              <a:rPr lang="en-GB" sz="4400" dirty="0"/>
              <a:t>led to Section 42 </a:t>
            </a:r>
            <a:r>
              <a:rPr lang="en-GB" sz="4400" dirty="0" smtClean="0"/>
              <a:t>Enquiry</a:t>
            </a:r>
          </a:p>
          <a:p>
            <a:pPr lvl="1">
              <a:buFont typeface="Arial"/>
              <a:buChar char="•"/>
            </a:pPr>
            <a:r>
              <a:rPr lang="en-GB" sz="4400" dirty="0" smtClean="0"/>
              <a:t>Themes </a:t>
            </a:r>
            <a:r>
              <a:rPr lang="en-GB" sz="4400" dirty="0"/>
              <a:t>included: </a:t>
            </a:r>
            <a:endParaRPr lang="en-GB" sz="4400" dirty="0" smtClean="0"/>
          </a:p>
          <a:p>
            <a:pPr lvl="2">
              <a:buFont typeface="Lucida Grande"/>
              <a:buChar char="-"/>
            </a:pPr>
            <a:r>
              <a:rPr lang="en-GB" sz="4000" b="1" dirty="0">
                <a:solidFill>
                  <a:srgbClr val="FF0000"/>
                </a:solidFill>
              </a:rPr>
              <a:t>N</a:t>
            </a:r>
            <a:r>
              <a:rPr lang="en-GB" sz="4000" b="1" dirty="0" smtClean="0">
                <a:solidFill>
                  <a:srgbClr val="FF0000"/>
                </a:solidFill>
              </a:rPr>
              <a:t>eglect</a:t>
            </a:r>
            <a:r>
              <a:rPr lang="en-GB" sz="4000" dirty="0" smtClean="0"/>
              <a:t> </a:t>
            </a:r>
            <a:r>
              <a:rPr lang="en-GB" sz="4000" dirty="0"/>
              <a:t>(N=12</a:t>
            </a:r>
            <a:r>
              <a:rPr lang="en-GB" sz="4000" dirty="0" smtClean="0"/>
              <a:t>) </a:t>
            </a:r>
          </a:p>
          <a:p>
            <a:pPr lvl="2">
              <a:buFont typeface="Lucida Grande"/>
              <a:buChar char="-"/>
            </a:pPr>
            <a:r>
              <a:rPr lang="en-GB" sz="4000" dirty="0" smtClean="0"/>
              <a:t>Financial </a:t>
            </a:r>
            <a:r>
              <a:rPr lang="en-GB" sz="4000" dirty="0"/>
              <a:t>(N=6</a:t>
            </a:r>
            <a:r>
              <a:rPr lang="en-GB" sz="4000" dirty="0" smtClean="0"/>
              <a:t>) </a:t>
            </a:r>
          </a:p>
          <a:p>
            <a:pPr lvl="2">
              <a:buFont typeface="Lucida Grande"/>
              <a:buChar char="-"/>
            </a:pPr>
            <a:r>
              <a:rPr lang="en-GB" sz="4000" dirty="0" smtClean="0"/>
              <a:t>Physical </a:t>
            </a:r>
            <a:r>
              <a:rPr lang="en-GB" sz="4000" dirty="0"/>
              <a:t>(N=4</a:t>
            </a:r>
            <a:r>
              <a:rPr lang="en-GB" sz="4000" dirty="0" smtClean="0"/>
              <a:t>) </a:t>
            </a:r>
          </a:p>
          <a:p>
            <a:pPr lvl="2">
              <a:buFont typeface="Lucida Grande"/>
              <a:buChar char="-"/>
            </a:pPr>
            <a:r>
              <a:rPr lang="en-GB" sz="4000" dirty="0" smtClean="0"/>
              <a:t>Self </a:t>
            </a:r>
            <a:r>
              <a:rPr lang="en-GB" sz="4000" dirty="0"/>
              <a:t>neglect (N=3</a:t>
            </a:r>
            <a:r>
              <a:rPr lang="en-GB" sz="4000" dirty="0" smtClean="0"/>
              <a:t>) </a:t>
            </a:r>
          </a:p>
          <a:p>
            <a:pPr lvl="2">
              <a:buFont typeface="Lucida Grande"/>
              <a:buChar char="-"/>
            </a:pPr>
            <a:r>
              <a:rPr lang="en-GB" sz="4000" dirty="0" smtClean="0"/>
              <a:t>Domestic </a:t>
            </a:r>
            <a:r>
              <a:rPr lang="en-GB" sz="4000" dirty="0"/>
              <a:t>(N=2</a:t>
            </a:r>
            <a:r>
              <a:rPr lang="en-GB" sz="4000" dirty="0" smtClean="0"/>
              <a:t>)</a:t>
            </a:r>
          </a:p>
          <a:p>
            <a:pPr lvl="2">
              <a:buFont typeface="Lucida Grande"/>
              <a:buChar char="-"/>
            </a:pPr>
            <a:r>
              <a:rPr lang="en-GB" sz="4000" dirty="0" smtClean="0"/>
              <a:t>Multiple </a:t>
            </a:r>
            <a:r>
              <a:rPr lang="en-GB" sz="4000" dirty="0"/>
              <a:t>(N=5)</a:t>
            </a:r>
          </a:p>
          <a:p>
            <a:endParaRPr lang="en-US" dirty="0"/>
          </a:p>
        </p:txBody>
      </p:sp>
    </p:spTree>
    <p:extLst>
      <p:ext uri="{BB962C8B-B14F-4D97-AF65-F5344CB8AC3E}">
        <p14:creationId xmlns:p14="http://schemas.microsoft.com/office/powerpoint/2010/main" val="397132874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274638"/>
            <a:ext cx="8331200" cy="1143000"/>
          </a:xfrm>
        </p:spPr>
        <p:txBody>
          <a:bodyPr>
            <a:normAutofit/>
          </a:bodyPr>
          <a:lstStyle/>
          <a:p>
            <a:r>
              <a:rPr lang="en-US" sz="3600" b="1" dirty="0"/>
              <a:t>4</a:t>
            </a:r>
            <a:r>
              <a:rPr lang="en-US" sz="3600" b="1" dirty="0" smtClean="0"/>
              <a:t>. Data C&amp;H LAS </a:t>
            </a:r>
            <a:endParaRPr lang="en-US" sz="3600" dirty="0"/>
          </a:p>
        </p:txBody>
      </p:sp>
      <p:sp>
        <p:nvSpPr>
          <p:cNvPr id="3" name="Content Placeholder 2"/>
          <p:cNvSpPr>
            <a:spLocks noGrp="1"/>
          </p:cNvSpPr>
          <p:nvPr>
            <p:ph idx="1"/>
          </p:nvPr>
        </p:nvSpPr>
        <p:spPr>
          <a:xfrm>
            <a:off x="457200" y="1417638"/>
            <a:ext cx="8229600" cy="4708525"/>
          </a:xfrm>
        </p:spPr>
        <p:txBody>
          <a:bodyPr>
            <a:normAutofit lnSpcReduction="10000"/>
          </a:bodyPr>
          <a:lstStyle/>
          <a:p>
            <a:pPr marL="0" lvl="1" indent="0">
              <a:buNone/>
            </a:pPr>
            <a:r>
              <a:rPr lang="en-US" dirty="0" smtClean="0"/>
              <a:t>LAS Data provisional data </a:t>
            </a:r>
          </a:p>
          <a:p>
            <a:pPr marL="457200" lvl="1" indent="-457200">
              <a:buFont typeface="Arial"/>
              <a:buChar char="•"/>
            </a:pPr>
            <a:r>
              <a:rPr lang="en-US" dirty="0" smtClean="0"/>
              <a:t>Safety </a:t>
            </a:r>
            <a:r>
              <a:rPr lang="en-US" dirty="0"/>
              <a:t>/ Autonomy </a:t>
            </a:r>
            <a:endParaRPr lang="en-US" dirty="0" smtClean="0"/>
          </a:p>
          <a:p>
            <a:r>
              <a:rPr lang="en-US" dirty="0" smtClean="0">
                <a:solidFill>
                  <a:srgbClr val="FF0000"/>
                </a:solidFill>
              </a:rPr>
              <a:t>Neglect </a:t>
            </a:r>
          </a:p>
          <a:p>
            <a:pPr lvl="1"/>
            <a:r>
              <a:rPr lang="en-US" dirty="0" smtClean="0"/>
              <a:t>Unintentional – </a:t>
            </a:r>
            <a:r>
              <a:rPr lang="en-US" dirty="0" err="1" smtClean="0"/>
              <a:t>carer</a:t>
            </a:r>
            <a:r>
              <a:rPr lang="en-US" dirty="0" smtClean="0"/>
              <a:t> burden </a:t>
            </a:r>
          </a:p>
          <a:p>
            <a:pPr lvl="1"/>
            <a:r>
              <a:rPr lang="en-US" dirty="0" smtClean="0"/>
              <a:t>Loneliness – understanding value of social capital </a:t>
            </a:r>
          </a:p>
          <a:p>
            <a:pPr lvl="1"/>
            <a:r>
              <a:rPr lang="en-US" dirty="0" smtClean="0"/>
              <a:t>Hoarding </a:t>
            </a:r>
          </a:p>
          <a:p>
            <a:pPr lvl="2"/>
            <a:r>
              <a:rPr lang="en-US" dirty="0"/>
              <a:t>W</a:t>
            </a:r>
            <a:r>
              <a:rPr lang="en-US" dirty="0" smtClean="0"/>
              <a:t>hose problem is this? Family? GP? Social Care? </a:t>
            </a:r>
          </a:p>
          <a:p>
            <a:pPr lvl="2"/>
            <a:r>
              <a:rPr lang="en-US" dirty="0" smtClean="0"/>
              <a:t>Capacity based approach (Understand/Retain/Weigh up/Communicate)</a:t>
            </a:r>
          </a:p>
          <a:p>
            <a:pPr lvl="2"/>
            <a:r>
              <a:rPr lang="en-US" dirty="0" smtClean="0"/>
              <a:t>Practical consider fire service if fire risk </a:t>
            </a:r>
            <a:endParaRPr lang="en-US" dirty="0"/>
          </a:p>
        </p:txBody>
      </p:sp>
    </p:spTree>
    <p:extLst>
      <p:ext uri="{BB962C8B-B14F-4D97-AF65-F5344CB8AC3E}">
        <p14:creationId xmlns:p14="http://schemas.microsoft.com/office/powerpoint/2010/main" val="40040636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200"/>
            <a:ext cx="8229600" cy="647700"/>
          </a:xfrm>
        </p:spPr>
        <p:txBody>
          <a:bodyPr>
            <a:normAutofit fontScale="90000"/>
          </a:bodyPr>
          <a:lstStyle/>
          <a:p>
            <a:r>
              <a:rPr lang="en-US" sz="3600" b="1" dirty="0"/>
              <a:t>5</a:t>
            </a:r>
            <a:r>
              <a:rPr lang="en-US" sz="3600" b="1" dirty="0" smtClean="0"/>
              <a:t>. Data C&amp;H </a:t>
            </a:r>
            <a:r>
              <a:rPr lang="en-GB" sz="3600" b="1" dirty="0"/>
              <a:t>Domestic Violence </a:t>
            </a:r>
            <a:br>
              <a:rPr lang="en-GB" sz="3600" b="1" dirty="0"/>
            </a:br>
            <a:endParaRPr lang="en-US" sz="3600" b="1" dirty="0"/>
          </a:p>
        </p:txBody>
      </p:sp>
      <p:sp>
        <p:nvSpPr>
          <p:cNvPr id="3" name="Content Placeholder 2"/>
          <p:cNvSpPr>
            <a:spLocks noGrp="1"/>
          </p:cNvSpPr>
          <p:nvPr>
            <p:ph idx="1"/>
          </p:nvPr>
        </p:nvSpPr>
        <p:spPr>
          <a:xfrm>
            <a:off x="317241" y="977900"/>
            <a:ext cx="8229600" cy="5567525"/>
          </a:xfrm>
        </p:spPr>
        <p:txBody>
          <a:bodyPr>
            <a:noAutofit/>
          </a:bodyPr>
          <a:lstStyle/>
          <a:p>
            <a:r>
              <a:rPr lang="en-GB" sz="2000" b="1" dirty="0" smtClean="0"/>
              <a:t>National Data</a:t>
            </a:r>
          </a:p>
          <a:p>
            <a:pPr lvl="1"/>
            <a:r>
              <a:rPr lang="en-GB" sz="2000" dirty="0"/>
              <a:t>Research </a:t>
            </a:r>
            <a:r>
              <a:rPr lang="en-GB" sz="2000" dirty="0" smtClean="0"/>
              <a:t>show average </a:t>
            </a:r>
            <a:r>
              <a:rPr lang="en-GB" sz="2000" dirty="0"/>
              <a:t>35 assaults before ending a </a:t>
            </a:r>
            <a:r>
              <a:rPr lang="en-GB" sz="2000" dirty="0" smtClean="0"/>
              <a:t>relationship </a:t>
            </a:r>
            <a:r>
              <a:rPr lang="en-GB" sz="1100" dirty="0">
                <a:hlinkClick r:id="rId3"/>
              </a:rPr>
              <a:t>https://www.refuge.org.uk/our-work/forms-of-violence-and-abuse/domestic-violence/domestic-violence-the-facts</a:t>
            </a:r>
            <a:r>
              <a:rPr lang="en-GB" sz="1100" dirty="0" smtClean="0">
                <a:hlinkClick r:id="rId3"/>
              </a:rPr>
              <a:t>/</a:t>
            </a:r>
            <a:endParaRPr lang="en-GB" sz="1100" dirty="0" smtClean="0"/>
          </a:p>
          <a:p>
            <a:pPr lvl="1"/>
            <a:r>
              <a:rPr lang="en-GB" sz="2000" dirty="0"/>
              <a:t>R</a:t>
            </a:r>
            <a:r>
              <a:rPr lang="en-GB" sz="2000" dirty="0" smtClean="0"/>
              <a:t>isk of harm to the victim is highest at the point of leaving the relationship and for up to two years afterwards  </a:t>
            </a:r>
          </a:p>
          <a:p>
            <a:pPr lvl="1"/>
            <a:r>
              <a:rPr lang="en-GB" sz="2000" dirty="0" smtClean="0"/>
              <a:t>Average of two deaths per week are domestic violence related </a:t>
            </a:r>
          </a:p>
          <a:p>
            <a:pPr lvl="1"/>
            <a:r>
              <a:rPr lang="en-GB" sz="2000" dirty="0" err="1" smtClean="0"/>
              <a:t>Femicide</a:t>
            </a:r>
            <a:r>
              <a:rPr lang="en-GB" sz="2000" dirty="0" smtClean="0"/>
              <a:t> Census – ‘overkilling’ - force used greater than that needed to kill </a:t>
            </a:r>
            <a:r>
              <a:rPr lang="en-GB" sz="1100" dirty="0" smtClean="0">
                <a:hlinkClick r:id="rId4"/>
              </a:rPr>
              <a:t>https</a:t>
            </a:r>
            <a:r>
              <a:rPr lang="en-GB" sz="1100" dirty="0">
                <a:hlinkClick r:id="rId4"/>
              </a:rPr>
              <a:t>://www.womensaid.org.uk/what-we-do/campaigning-and-influencing/femicide-census</a:t>
            </a:r>
            <a:r>
              <a:rPr lang="en-GB" sz="1100" dirty="0" smtClean="0">
                <a:hlinkClick r:id="rId4"/>
              </a:rPr>
              <a:t>/</a:t>
            </a:r>
            <a:endParaRPr lang="en-GB" sz="1100" dirty="0" smtClean="0"/>
          </a:p>
          <a:p>
            <a:pPr marL="800100" lvl="2" indent="0">
              <a:buNone/>
            </a:pPr>
            <a:endParaRPr lang="en-GB" sz="2000" b="1" dirty="0" smtClean="0"/>
          </a:p>
          <a:p>
            <a:r>
              <a:rPr lang="en-GB" sz="2000" b="1" dirty="0" smtClean="0"/>
              <a:t>Local Data from Hackney Police </a:t>
            </a:r>
          </a:p>
          <a:p>
            <a:pPr lvl="1"/>
            <a:r>
              <a:rPr lang="en-GB" sz="2000" dirty="0" smtClean="0"/>
              <a:t>60/40 </a:t>
            </a:r>
            <a:r>
              <a:rPr lang="en-GB" sz="2000" dirty="0"/>
              <a:t>split in terms of victims </a:t>
            </a:r>
            <a:r>
              <a:rPr lang="en-GB" sz="2000" dirty="0" err="1"/>
              <a:t>female:male</a:t>
            </a:r>
            <a:r>
              <a:rPr lang="en-GB" sz="2000" dirty="0"/>
              <a:t> respectively </a:t>
            </a:r>
            <a:endParaRPr lang="en-GB" sz="2000" dirty="0" smtClean="0"/>
          </a:p>
          <a:p>
            <a:pPr lvl="1"/>
            <a:r>
              <a:rPr lang="en-GB" sz="2000" dirty="0" smtClean="0"/>
              <a:t>400 </a:t>
            </a:r>
            <a:r>
              <a:rPr lang="en-GB" sz="2000" dirty="0"/>
              <a:t>offences per month noted by </a:t>
            </a:r>
            <a:r>
              <a:rPr lang="en-GB" sz="2000" dirty="0" smtClean="0"/>
              <a:t>police - </a:t>
            </a:r>
            <a:r>
              <a:rPr lang="en-GB" sz="2000" dirty="0"/>
              <a:t>July spike most years </a:t>
            </a:r>
            <a:r>
              <a:rPr lang="en-GB" sz="2000" dirty="0" smtClean="0"/>
              <a:t>– 500</a:t>
            </a:r>
          </a:p>
          <a:p>
            <a:pPr lvl="1"/>
            <a:r>
              <a:rPr lang="en-GB" sz="2000" dirty="0" smtClean="0"/>
              <a:t>NB also intra-familial </a:t>
            </a:r>
            <a:r>
              <a:rPr lang="en-GB" sz="2000" dirty="0"/>
              <a:t>e.g. not an intimate relationship but for example between </a:t>
            </a:r>
            <a:r>
              <a:rPr lang="en-GB" sz="2000" dirty="0" smtClean="0"/>
              <a:t>siblings</a:t>
            </a:r>
            <a:r>
              <a:rPr lang="en-GB" sz="2000" dirty="0"/>
              <a:t>;</a:t>
            </a:r>
            <a:r>
              <a:rPr lang="en-GB" sz="2000" dirty="0" smtClean="0"/>
              <a:t> adult child violence on parent </a:t>
            </a:r>
          </a:p>
          <a:p>
            <a:pPr marL="0" indent="0">
              <a:buNone/>
            </a:pPr>
            <a:endParaRPr lang="en-GB" sz="2000" dirty="0"/>
          </a:p>
          <a:p>
            <a:pPr marL="0" indent="0">
              <a:buNone/>
            </a:pPr>
            <a:endParaRPr lang="en-GB" sz="2000" dirty="0"/>
          </a:p>
          <a:p>
            <a:pPr marL="0" indent="0">
              <a:buNone/>
            </a:pPr>
            <a:endParaRPr lang="en-GB" sz="2000" dirty="0"/>
          </a:p>
          <a:p>
            <a:pPr marL="0" indent="0">
              <a:buNone/>
            </a:pPr>
            <a:r>
              <a:rPr lang="en-GB" sz="2000" dirty="0" smtClean="0"/>
              <a:t>.</a:t>
            </a:r>
          </a:p>
          <a:p>
            <a:pPr marL="0" indent="0">
              <a:buNone/>
            </a:pPr>
            <a:endParaRPr lang="en-GB" sz="2000" dirty="0"/>
          </a:p>
        </p:txBody>
      </p:sp>
    </p:spTree>
    <p:extLst>
      <p:ext uri="{BB962C8B-B14F-4D97-AF65-F5344CB8AC3E}">
        <p14:creationId xmlns:p14="http://schemas.microsoft.com/office/powerpoint/2010/main" val="20904022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78"/>
            <a:ext cx="8229600" cy="1143000"/>
          </a:xfrm>
        </p:spPr>
        <p:txBody>
          <a:bodyPr>
            <a:normAutofit/>
          </a:bodyPr>
          <a:lstStyle/>
          <a:p>
            <a:r>
              <a:rPr lang="en-US" sz="3600" b="1" dirty="0"/>
              <a:t>6</a:t>
            </a:r>
            <a:r>
              <a:rPr lang="en-US" sz="3600" b="1" dirty="0" smtClean="0"/>
              <a:t>. Data C&amp;H MCA Audit </a:t>
            </a:r>
            <a:endParaRPr lang="en-US" sz="1800" i="1" dirty="0"/>
          </a:p>
        </p:txBody>
      </p:sp>
      <p:sp>
        <p:nvSpPr>
          <p:cNvPr id="3" name="Content Placeholder 2"/>
          <p:cNvSpPr>
            <a:spLocks noGrp="1"/>
          </p:cNvSpPr>
          <p:nvPr>
            <p:ph idx="1"/>
          </p:nvPr>
        </p:nvSpPr>
        <p:spPr>
          <a:xfrm>
            <a:off x="457200" y="1178560"/>
            <a:ext cx="8229600" cy="4980940"/>
          </a:xfrm>
        </p:spPr>
        <p:txBody>
          <a:bodyPr>
            <a:normAutofit/>
          </a:bodyPr>
          <a:lstStyle/>
          <a:p>
            <a:pPr marL="0" indent="0">
              <a:buNone/>
            </a:pPr>
            <a:r>
              <a:rPr lang="en-GB" dirty="0" smtClean="0"/>
              <a:t>Mental Capacity  </a:t>
            </a:r>
            <a:r>
              <a:rPr lang="en-GB" dirty="0"/>
              <a:t>Audit 2018 identified Professional learning </a:t>
            </a:r>
            <a:r>
              <a:rPr lang="en-GB" dirty="0" smtClean="0"/>
              <a:t>needs in:</a:t>
            </a:r>
            <a:endParaRPr lang="en-GB" dirty="0"/>
          </a:p>
          <a:p>
            <a:pPr lvl="1"/>
            <a:r>
              <a:rPr lang="en-GB" sz="3200" dirty="0"/>
              <a:t>Considering capacity in relation to a new decision </a:t>
            </a:r>
          </a:p>
          <a:p>
            <a:pPr lvl="1"/>
            <a:r>
              <a:rPr lang="en-GB" sz="3200" dirty="0"/>
              <a:t>Enabling positive risk taking especially </a:t>
            </a:r>
            <a:r>
              <a:rPr lang="en-GB" sz="3200" b="1" dirty="0">
                <a:solidFill>
                  <a:srgbClr val="FF0000"/>
                </a:solidFill>
              </a:rPr>
              <a:t>Medication </a:t>
            </a:r>
            <a:r>
              <a:rPr lang="en-GB" sz="3200" b="1" dirty="0" smtClean="0">
                <a:solidFill>
                  <a:srgbClr val="FF0000"/>
                </a:solidFill>
              </a:rPr>
              <a:t>Review</a:t>
            </a:r>
            <a:endParaRPr lang="en-GB" sz="3200" b="1" dirty="0">
              <a:solidFill>
                <a:srgbClr val="FF0000"/>
              </a:solidFill>
            </a:endParaRPr>
          </a:p>
          <a:p>
            <a:pPr marL="457200" lvl="1" indent="0">
              <a:buNone/>
            </a:pPr>
            <a:endParaRPr lang="en-GB" b="1" dirty="0">
              <a:solidFill>
                <a:srgbClr val="FF0000"/>
              </a:solidFill>
            </a:endParaRPr>
          </a:p>
        </p:txBody>
      </p:sp>
    </p:spTree>
    <p:extLst>
      <p:ext uri="{BB962C8B-B14F-4D97-AF65-F5344CB8AC3E}">
        <p14:creationId xmlns:p14="http://schemas.microsoft.com/office/powerpoint/2010/main" val="343741531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13" y="844549"/>
            <a:ext cx="3086100" cy="590550"/>
          </a:xfrm>
        </p:spPr>
        <p:txBody>
          <a:bodyPr>
            <a:normAutofit/>
          </a:bodyPr>
          <a:lstStyle/>
          <a:p>
            <a:r>
              <a:rPr lang="en-US" i="1" dirty="0" err="1" smtClean="0"/>
              <a:t>Mr</a:t>
            </a:r>
            <a:r>
              <a:rPr lang="en-US" i="1" dirty="0" smtClean="0"/>
              <a:t> R is on 11 medications  </a:t>
            </a:r>
            <a:endParaRPr lang="en-US" dirty="0"/>
          </a:p>
        </p:txBody>
      </p:sp>
      <p:sp>
        <p:nvSpPr>
          <p:cNvPr id="3" name="Content Placeholder 2"/>
          <p:cNvSpPr>
            <a:spLocks noGrp="1"/>
          </p:cNvSpPr>
          <p:nvPr>
            <p:ph idx="1"/>
          </p:nvPr>
        </p:nvSpPr>
        <p:spPr>
          <a:xfrm>
            <a:off x="3575050" y="1238250"/>
            <a:ext cx="5111750" cy="4755693"/>
          </a:xfrm>
        </p:spPr>
        <p:txBody>
          <a:bodyPr>
            <a:normAutofit fontScale="77500" lnSpcReduction="20000"/>
          </a:bodyPr>
          <a:lstStyle/>
          <a:p>
            <a:pPr marL="0" indent="0">
              <a:buNone/>
            </a:pPr>
            <a:r>
              <a:rPr lang="en-US" dirty="0" smtClean="0"/>
              <a:t>Capacity is decision specific:</a:t>
            </a:r>
          </a:p>
          <a:p>
            <a:r>
              <a:rPr lang="en-US" dirty="0" smtClean="0"/>
              <a:t>Can </a:t>
            </a:r>
            <a:r>
              <a:rPr lang="en-US" dirty="0" err="1" smtClean="0"/>
              <a:t>Mr</a:t>
            </a:r>
            <a:r>
              <a:rPr lang="en-US" dirty="0" smtClean="0"/>
              <a:t> R – understand</a:t>
            </a:r>
            <a:r>
              <a:rPr lang="en-US" dirty="0"/>
              <a:t>?</a:t>
            </a:r>
            <a:r>
              <a:rPr lang="en-US" dirty="0" smtClean="0"/>
              <a:t> </a:t>
            </a:r>
            <a:r>
              <a:rPr lang="en-US" dirty="0"/>
              <a:t>r</a:t>
            </a:r>
            <a:r>
              <a:rPr lang="en-US" dirty="0" smtClean="0"/>
              <a:t>etain?  weigh up? communicate?</a:t>
            </a:r>
          </a:p>
          <a:p>
            <a:r>
              <a:rPr lang="en-US" dirty="0" smtClean="0"/>
              <a:t>Mini- cog </a:t>
            </a:r>
            <a:r>
              <a:rPr lang="en-GB" sz="1200" dirty="0">
                <a:hlinkClick r:id="rId3"/>
              </a:rPr>
              <a:t>https://mini-cog.com/graphical-mini-cog</a:t>
            </a:r>
            <a:r>
              <a:rPr lang="en-GB" sz="1200" dirty="0" smtClean="0">
                <a:hlinkClick r:id="rId3"/>
              </a:rPr>
              <a:t>/</a:t>
            </a:r>
            <a:endParaRPr lang="en-US" dirty="0" smtClean="0"/>
          </a:p>
          <a:p>
            <a:r>
              <a:rPr lang="en-US" dirty="0" smtClean="0"/>
              <a:t>Who is the professional best placed to facilitate the decision regarding his medications?</a:t>
            </a:r>
          </a:p>
          <a:p>
            <a:r>
              <a:rPr lang="en-US" dirty="0" smtClean="0"/>
              <a:t>If </a:t>
            </a:r>
            <a:r>
              <a:rPr lang="en-US" dirty="0" err="1" smtClean="0"/>
              <a:t>Mr</a:t>
            </a:r>
            <a:r>
              <a:rPr lang="en-US" dirty="0" smtClean="0"/>
              <a:t> R has impaired capacity then who else needs to be involved?</a:t>
            </a:r>
          </a:p>
          <a:p>
            <a:r>
              <a:rPr lang="en-US" dirty="0" smtClean="0"/>
              <a:t>Advocacy? </a:t>
            </a:r>
          </a:p>
          <a:p>
            <a:r>
              <a:rPr lang="en-US" dirty="0" smtClean="0"/>
              <a:t>Best interest , least restrictive option</a:t>
            </a:r>
          </a:p>
          <a:p>
            <a:pPr marL="0" indent="0">
              <a:buNone/>
            </a:pPr>
            <a:endParaRPr lang="en-US" dirty="0" smtClean="0"/>
          </a:p>
          <a:p>
            <a:pPr marL="0" indent="0">
              <a:buNone/>
            </a:pPr>
            <a:endParaRPr lang="en-US" dirty="0"/>
          </a:p>
        </p:txBody>
      </p:sp>
      <p:sp>
        <p:nvSpPr>
          <p:cNvPr id="4" name="Text Placeholder 3"/>
          <p:cNvSpPr>
            <a:spLocks noGrp="1"/>
          </p:cNvSpPr>
          <p:nvPr>
            <p:ph type="body" sz="half" idx="2"/>
          </p:nvPr>
        </p:nvSpPr>
        <p:spPr/>
        <p:txBody>
          <a:bodyPr/>
          <a:lstStyle/>
          <a:p>
            <a:endParaRPr lang="en-US" dirty="0"/>
          </a:p>
        </p:txBody>
      </p:sp>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379413" y="1435099"/>
            <a:ext cx="3086100" cy="4691063"/>
          </a:xfrm>
          <a:prstGeom prst="rect">
            <a:avLst/>
          </a:prstGeom>
          <a:noFill/>
          <a:ln>
            <a:noFill/>
          </a:ln>
        </p:spPr>
      </p:pic>
      <p:sp>
        <p:nvSpPr>
          <p:cNvPr id="6" name="Rectangle 7"/>
          <p:cNvSpPr>
            <a:spLocks noChangeArrowheads="1"/>
          </p:cNvSpPr>
          <p:nvPr/>
        </p:nvSpPr>
        <p:spPr bwMode="auto">
          <a:xfrm>
            <a:off x="3821113" y="5763110"/>
            <a:ext cx="51196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200" b="1" dirty="0"/>
              <a:t>Longitudinal Investigation of Older Adults' Ability to Self‐Manage Complex Drug </a:t>
            </a:r>
            <a:r>
              <a:rPr lang="en-GB" sz="1200" b="1" dirty="0" smtClean="0"/>
              <a:t>Regimens</a:t>
            </a:r>
            <a:r>
              <a:rPr lang="en-GB" sz="1200" dirty="0" smtClean="0"/>
              <a:t> </a:t>
            </a:r>
            <a:r>
              <a:rPr lang="en-GB" sz="1000" dirty="0" smtClean="0">
                <a:hlinkClick r:id="rId5"/>
              </a:rPr>
              <a:t>https</a:t>
            </a:r>
            <a:r>
              <a:rPr lang="en-GB" sz="1000" dirty="0">
                <a:hlinkClick r:id="rId5"/>
              </a:rPr>
              <a:t>://onlinelibrary.wiley.com/doi/abs/10.1111/jgs.</a:t>
            </a:r>
            <a:r>
              <a:rPr lang="en-GB" sz="1000" dirty="0" smtClean="0">
                <a:hlinkClick r:id="rId5"/>
              </a:rPr>
              <a:t>16255</a:t>
            </a:r>
            <a:endParaRPr lang="en-GB" sz="1000" dirty="0"/>
          </a:p>
        </p:txBody>
      </p:sp>
      <p:pic>
        <p:nvPicPr>
          <p:cNvPr id="8" name="Picture 7"/>
          <p:cNvPicPr/>
          <p:nvPr/>
        </p:nvPicPr>
        <p:blipFill>
          <a:blip r:embed="rId6">
            <a:extLst>
              <a:ext uri="{28A0092B-C50C-407E-A947-70E740481C1C}">
                <a14:useLocalDpi xmlns:a14="http://schemas.microsoft.com/office/drawing/2010/main" val="0"/>
              </a:ext>
            </a:extLst>
          </a:blip>
          <a:srcRect/>
          <a:stretch>
            <a:fillRect/>
          </a:stretch>
        </p:blipFill>
        <p:spPr bwMode="auto">
          <a:xfrm>
            <a:off x="379413" y="5683692"/>
            <a:ext cx="182880" cy="182880"/>
          </a:xfrm>
          <a:prstGeom prst="rect">
            <a:avLst/>
          </a:prstGeom>
          <a:noFill/>
          <a:ln>
            <a:noFill/>
          </a:ln>
        </p:spPr>
      </p:pic>
      <p:sp>
        <p:nvSpPr>
          <p:cNvPr id="9" name="TextBox 8"/>
          <p:cNvSpPr txBox="1"/>
          <p:nvPr/>
        </p:nvSpPr>
        <p:spPr>
          <a:xfrm>
            <a:off x="379413" y="5747722"/>
            <a:ext cx="1474787" cy="246221"/>
          </a:xfrm>
          <a:prstGeom prst="rect">
            <a:avLst/>
          </a:prstGeom>
          <a:noFill/>
        </p:spPr>
        <p:txBody>
          <a:bodyPr wrap="square" rtlCol="0">
            <a:spAutoFit/>
          </a:bodyPr>
          <a:lstStyle/>
          <a:p>
            <a:pPr algn="ctr"/>
            <a:r>
              <a:rPr lang="en-US" sz="1000" dirty="0" smtClean="0">
                <a:solidFill>
                  <a:schemeClr val="bg1"/>
                </a:solidFill>
              </a:rPr>
              <a:t>Handy Approach to Care </a:t>
            </a:r>
            <a:endParaRPr lang="en-US" sz="1000" dirty="0">
              <a:solidFill>
                <a:schemeClr val="bg1"/>
              </a:solidFill>
            </a:endParaRPr>
          </a:p>
        </p:txBody>
      </p:sp>
      <p:sp>
        <p:nvSpPr>
          <p:cNvPr id="10" name="TextBox 9"/>
          <p:cNvSpPr txBox="1"/>
          <p:nvPr/>
        </p:nvSpPr>
        <p:spPr>
          <a:xfrm>
            <a:off x="393700" y="361434"/>
            <a:ext cx="8331200" cy="584776"/>
          </a:xfrm>
          <a:prstGeom prst="rect">
            <a:avLst/>
          </a:prstGeom>
          <a:noFill/>
        </p:spPr>
        <p:txBody>
          <a:bodyPr wrap="square" rtlCol="0">
            <a:spAutoFit/>
          </a:bodyPr>
          <a:lstStyle/>
          <a:p>
            <a:pPr algn="ctr"/>
            <a:r>
              <a:rPr lang="en-US" sz="3200" b="1" dirty="0" smtClean="0"/>
              <a:t>Every decision about my medication, with me </a:t>
            </a:r>
            <a:endParaRPr lang="en-US" sz="3200" b="1" dirty="0"/>
          </a:p>
        </p:txBody>
      </p:sp>
    </p:spTree>
    <p:extLst>
      <p:ext uri="{BB962C8B-B14F-4D97-AF65-F5344CB8AC3E}">
        <p14:creationId xmlns:p14="http://schemas.microsoft.com/office/powerpoint/2010/main" val="126527837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a:extLst>
              <a:ext uri="{28A0092B-C50C-407E-A947-70E740481C1C}">
                <a14:useLocalDpi xmlns:a14="http://schemas.microsoft.com/office/drawing/2010/main" val="0"/>
              </a:ext>
            </a:extLst>
          </a:blip>
          <a:srcRect/>
          <a:stretch>
            <a:fillRect/>
          </a:stretch>
        </p:blipFill>
        <p:spPr bwMode="auto">
          <a:xfrm>
            <a:off x="3162300" y="1257300"/>
            <a:ext cx="2971800" cy="3924300"/>
          </a:xfrm>
          <a:prstGeom prst="rect">
            <a:avLst/>
          </a:prstGeom>
          <a:noFill/>
          <a:ln>
            <a:noFill/>
          </a:ln>
        </p:spPr>
      </p:pic>
      <p:pic>
        <p:nvPicPr>
          <p:cNvPr id="3"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393700" y="1257300"/>
            <a:ext cx="2768600" cy="3924299"/>
          </a:xfrm>
          <a:prstGeom prst="rect">
            <a:avLst/>
          </a:prstGeom>
          <a:noFill/>
          <a:ln>
            <a:noFill/>
          </a:ln>
        </p:spPr>
      </p:pic>
      <p:pic>
        <p:nvPicPr>
          <p:cNvPr id="4" name="Picture 3"/>
          <p:cNvPicPr/>
          <p:nvPr/>
        </p:nvPicPr>
        <p:blipFill>
          <a:blip r:embed="rId5">
            <a:extLst>
              <a:ext uri="{28A0092B-C50C-407E-A947-70E740481C1C}">
                <a14:useLocalDpi xmlns:a14="http://schemas.microsoft.com/office/drawing/2010/main" val="0"/>
              </a:ext>
            </a:extLst>
          </a:blip>
          <a:srcRect/>
          <a:stretch>
            <a:fillRect/>
          </a:stretch>
        </p:blipFill>
        <p:spPr bwMode="auto">
          <a:xfrm>
            <a:off x="6134100" y="1257301"/>
            <a:ext cx="2590800" cy="3924299"/>
          </a:xfrm>
          <a:prstGeom prst="rect">
            <a:avLst/>
          </a:prstGeom>
          <a:noFill/>
          <a:ln>
            <a:noFill/>
          </a:ln>
        </p:spPr>
      </p:pic>
      <p:sp>
        <p:nvSpPr>
          <p:cNvPr id="5" name="TextBox 4"/>
          <p:cNvSpPr txBox="1"/>
          <p:nvPr/>
        </p:nvSpPr>
        <p:spPr>
          <a:xfrm>
            <a:off x="393700" y="5207000"/>
            <a:ext cx="2768600" cy="707886"/>
          </a:xfrm>
          <a:prstGeom prst="rect">
            <a:avLst/>
          </a:prstGeom>
          <a:noFill/>
        </p:spPr>
        <p:txBody>
          <a:bodyPr wrap="square" rtlCol="0">
            <a:spAutoFit/>
          </a:bodyPr>
          <a:lstStyle/>
          <a:p>
            <a:pPr>
              <a:defRPr/>
            </a:pPr>
            <a:r>
              <a:rPr lang="en-US" dirty="0"/>
              <a:t>Bohemian </a:t>
            </a:r>
            <a:r>
              <a:rPr lang="en-US" dirty="0" err="1"/>
              <a:t>Polypharmacy</a:t>
            </a:r>
            <a:r>
              <a:rPr lang="en-US" dirty="0"/>
              <a:t>  </a:t>
            </a:r>
            <a:r>
              <a:rPr lang="en-GB" sz="1100" u="sng" dirty="0">
                <a:hlinkClick r:id="rId6"/>
              </a:rPr>
              <a:t>https://www.youtube.com/watch?v=</a:t>
            </a:r>
            <a:r>
              <a:rPr lang="en-GB" sz="1100" u="sng" dirty="0" smtClean="0">
                <a:hlinkClick r:id="rId6"/>
              </a:rPr>
              <a:t>Lp3pFjKoZl8</a:t>
            </a:r>
            <a:endParaRPr lang="en-GB" sz="1100" dirty="0"/>
          </a:p>
        </p:txBody>
      </p:sp>
      <p:sp>
        <p:nvSpPr>
          <p:cNvPr id="6" name="TextBox 5"/>
          <p:cNvSpPr txBox="1"/>
          <p:nvPr/>
        </p:nvSpPr>
        <p:spPr>
          <a:xfrm>
            <a:off x="3263900" y="5219700"/>
            <a:ext cx="2768600" cy="707886"/>
          </a:xfrm>
          <a:prstGeom prst="rect">
            <a:avLst/>
          </a:prstGeom>
          <a:noFill/>
        </p:spPr>
        <p:txBody>
          <a:bodyPr wrap="square" rtlCol="0">
            <a:spAutoFit/>
          </a:bodyPr>
          <a:lstStyle/>
          <a:p>
            <a:pPr>
              <a:defRPr/>
            </a:pPr>
            <a:r>
              <a:rPr lang="en-US" dirty="0" smtClean="0"/>
              <a:t>Make </a:t>
            </a:r>
            <a:r>
              <a:rPr lang="en-US" dirty="0"/>
              <a:t>it Easy </a:t>
            </a:r>
            <a:r>
              <a:rPr lang="en-GB" sz="1100" u="sng" dirty="0">
                <a:hlinkClick r:id="rId7"/>
              </a:rPr>
              <a:t>https://www.youtube.com/watch?v=</a:t>
            </a:r>
            <a:r>
              <a:rPr lang="en-GB" sz="1100" u="sng" dirty="0" smtClean="0">
                <a:hlinkClick r:id="rId7"/>
              </a:rPr>
              <a:t>b18EWaTevu4</a:t>
            </a:r>
            <a:endParaRPr lang="en-GB" sz="1100" dirty="0"/>
          </a:p>
        </p:txBody>
      </p:sp>
      <p:sp>
        <p:nvSpPr>
          <p:cNvPr id="7" name="TextBox 6"/>
          <p:cNvSpPr txBox="1"/>
          <p:nvPr/>
        </p:nvSpPr>
        <p:spPr>
          <a:xfrm>
            <a:off x="6223000" y="5219700"/>
            <a:ext cx="2501900" cy="707886"/>
          </a:xfrm>
          <a:prstGeom prst="rect">
            <a:avLst/>
          </a:prstGeom>
          <a:noFill/>
        </p:spPr>
        <p:txBody>
          <a:bodyPr wrap="square" rtlCol="0">
            <a:spAutoFit/>
          </a:bodyPr>
          <a:lstStyle/>
          <a:p>
            <a:pPr>
              <a:defRPr/>
            </a:pPr>
            <a:r>
              <a:rPr lang="en-US" dirty="0" smtClean="0"/>
              <a:t>Choosing </a:t>
            </a:r>
            <a:r>
              <a:rPr lang="en-US" dirty="0"/>
              <a:t>Wisely UK </a:t>
            </a:r>
            <a:r>
              <a:rPr lang="en-GB" sz="1100" u="sng" dirty="0">
                <a:hlinkClick r:id="rId8"/>
              </a:rPr>
              <a:t>https://www.choosingwisely.co.uk/about-choosing-wisely-uk/</a:t>
            </a:r>
            <a:endParaRPr lang="en-GB" sz="1100" dirty="0"/>
          </a:p>
        </p:txBody>
      </p:sp>
      <p:sp>
        <p:nvSpPr>
          <p:cNvPr id="8" name="TextBox 7"/>
          <p:cNvSpPr txBox="1"/>
          <p:nvPr/>
        </p:nvSpPr>
        <p:spPr>
          <a:xfrm>
            <a:off x="393700" y="361434"/>
            <a:ext cx="8331200" cy="584776"/>
          </a:xfrm>
          <a:prstGeom prst="rect">
            <a:avLst/>
          </a:prstGeom>
          <a:noFill/>
        </p:spPr>
        <p:txBody>
          <a:bodyPr wrap="square" rtlCol="0">
            <a:spAutoFit/>
          </a:bodyPr>
          <a:lstStyle/>
          <a:p>
            <a:pPr algn="ctr"/>
            <a:r>
              <a:rPr lang="en-US" sz="3200" b="1" dirty="0" smtClean="0"/>
              <a:t>Every decision about my medication, with me </a:t>
            </a:r>
            <a:endParaRPr lang="en-US" sz="3200" b="1" dirty="0"/>
          </a:p>
        </p:txBody>
      </p:sp>
    </p:spTree>
    <p:extLst>
      <p:ext uri="{BB962C8B-B14F-4D97-AF65-F5344CB8AC3E}">
        <p14:creationId xmlns:p14="http://schemas.microsoft.com/office/powerpoint/2010/main" val="58707348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err="1">
                <a:solidFill>
                  <a:srgbClr val="000000"/>
                </a:solidFill>
                <a:latin typeface="Arial"/>
                <a:cs typeface="Arial"/>
              </a:rPr>
              <a:t>Ms</a:t>
            </a:r>
            <a:r>
              <a:rPr lang="en-US" sz="4000" b="1" dirty="0">
                <a:solidFill>
                  <a:srgbClr val="000000"/>
                </a:solidFill>
                <a:latin typeface="Arial"/>
                <a:cs typeface="Arial"/>
              </a:rPr>
              <a:t> F’s story Sept 2017</a:t>
            </a:r>
            <a:r>
              <a:rPr lang="en-GB" dirty="0">
                <a:solidFill>
                  <a:srgbClr val="0070C0"/>
                </a:solidFill>
                <a:latin typeface="Arial"/>
                <a:cs typeface="Arial"/>
              </a:rPr>
              <a:t/>
            </a:r>
            <a:br>
              <a:rPr lang="en-GB" dirty="0">
                <a:solidFill>
                  <a:srgbClr val="0070C0"/>
                </a:solidFill>
                <a:latin typeface="Arial"/>
                <a:cs typeface="Arial"/>
              </a:rPr>
            </a:br>
            <a:endParaRPr lang="en-US" dirty="0">
              <a:solidFill>
                <a:srgbClr val="0070C0"/>
              </a:solidFill>
            </a:endParaRPr>
          </a:p>
        </p:txBody>
      </p:sp>
      <p:sp>
        <p:nvSpPr>
          <p:cNvPr id="4" name="Content Placeholder 3"/>
          <p:cNvSpPr>
            <a:spLocks noGrp="1"/>
          </p:cNvSpPr>
          <p:nvPr>
            <p:ph idx="1"/>
          </p:nvPr>
        </p:nvSpPr>
        <p:spPr>
          <a:xfrm>
            <a:off x="355600" y="929358"/>
            <a:ext cx="8458200" cy="5718488"/>
          </a:xfrm>
          <a:prstGeom prst="rect">
            <a:avLst/>
          </a:prstGeom>
        </p:spPr>
        <p:txBody>
          <a:bodyPr wrap="square">
            <a:spAutoFit/>
          </a:bodyPr>
          <a:lstStyle/>
          <a:p>
            <a:pPr marL="0" indent="0">
              <a:buNone/>
            </a:pPr>
            <a:r>
              <a:rPr lang="en-US" sz="1400" dirty="0" smtClean="0">
                <a:latin typeface="Arial"/>
                <a:cs typeface="Arial"/>
              </a:rPr>
              <a:t>Narrative </a:t>
            </a:r>
            <a:r>
              <a:rPr lang="en-US" sz="1400" dirty="0">
                <a:latin typeface="Arial"/>
                <a:cs typeface="Arial"/>
              </a:rPr>
              <a:t>adapted from City and Hackney Safeguarding Adults </a:t>
            </a:r>
            <a:r>
              <a:rPr lang="en-US" sz="1400" dirty="0" smtClean="0">
                <a:latin typeface="Arial"/>
                <a:cs typeface="Arial"/>
              </a:rPr>
              <a:t>Board Safeguarding </a:t>
            </a:r>
            <a:r>
              <a:rPr lang="en-US" sz="1400" dirty="0">
                <a:latin typeface="Arial"/>
                <a:cs typeface="Arial"/>
              </a:rPr>
              <a:t>Adults </a:t>
            </a:r>
            <a:r>
              <a:rPr lang="en-US" sz="1400" dirty="0" smtClean="0">
                <a:latin typeface="Arial"/>
                <a:cs typeface="Arial"/>
              </a:rPr>
              <a:t>Review</a:t>
            </a:r>
          </a:p>
          <a:p>
            <a:pPr marL="0" indent="0">
              <a:buNone/>
            </a:pPr>
            <a:r>
              <a:rPr lang="en-US" sz="1000" dirty="0">
                <a:latin typeface="Arial"/>
                <a:cs typeface="Arial"/>
                <a:hlinkClick r:id="rId3"/>
              </a:rPr>
              <a:t>https://drive.google.com/file/d/1IuE9kuHvDED9Tx0S-2hpyweRwd9D92FP/</a:t>
            </a:r>
            <a:r>
              <a:rPr lang="en-US" sz="1000" dirty="0" smtClean="0">
                <a:latin typeface="Arial"/>
                <a:cs typeface="Arial"/>
                <a:hlinkClick r:id="rId3"/>
              </a:rPr>
              <a:t>view</a:t>
            </a:r>
            <a:endParaRPr lang="en-US" sz="1000" dirty="0" smtClean="0">
              <a:latin typeface="Arial"/>
              <a:cs typeface="Arial"/>
              <a:hlinkClick r:id="rId4"/>
            </a:endParaRPr>
          </a:p>
          <a:p>
            <a:pPr marL="0" indent="0">
              <a:buNone/>
            </a:pPr>
            <a:endParaRPr lang="en-US" sz="1000" dirty="0" smtClean="0">
              <a:latin typeface="Arial"/>
              <a:cs typeface="Arial"/>
              <a:hlinkClick r:id="rId4"/>
            </a:endParaRPr>
          </a:p>
          <a:p>
            <a:pPr marL="0" indent="0" algn="just">
              <a:buNone/>
            </a:pPr>
            <a:r>
              <a:rPr lang="en-US" sz="1400" b="1" i="1" dirty="0" smtClean="0">
                <a:solidFill>
                  <a:srgbClr val="0000FF"/>
                </a:solidFill>
                <a:latin typeface="Arial"/>
                <a:cs typeface="Arial"/>
              </a:rPr>
              <a:t>‘I </a:t>
            </a:r>
            <a:r>
              <a:rPr lang="en-US" sz="1400" b="1" i="1" dirty="0">
                <a:solidFill>
                  <a:srgbClr val="0000FF"/>
                </a:solidFill>
                <a:latin typeface="Arial"/>
                <a:cs typeface="Arial"/>
              </a:rPr>
              <a:t>am 44 years old and have lived in Hackney all my life. I was diagnosed with Multiple Sclerosis 10 years ago, which has now affected my ability to communicate fluently, and I need support to express my decisions and for every other aspect of my life including being helped to eat and drink. I feel like a spectator in my life starting but nor completing things that are important to me. </a:t>
            </a:r>
            <a:endParaRPr lang="en-US" sz="1400" b="1" i="1" dirty="0" smtClean="0">
              <a:solidFill>
                <a:srgbClr val="0000FF"/>
              </a:solidFill>
              <a:latin typeface="Arial"/>
              <a:cs typeface="Arial"/>
            </a:endParaRPr>
          </a:p>
          <a:p>
            <a:pPr marL="0" indent="0" algn="just">
              <a:buNone/>
            </a:pPr>
            <a:endParaRPr lang="en-US" sz="1400" b="1" i="1" dirty="0">
              <a:solidFill>
                <a:srgbClr val="0000FF"/>
              </a:solidFill>
              <a:latin typeface="Arial"/>
              <a:cs typeface="Arial"/>
            </a:endParaRPr>
          </a:p>
          <a:p>
            <a:pPr marL="0" indent="0" algn="just">
              <a:buNone/>
            </a:pPr>
            <a:r>
              <a:rPr lang="en-US" sz="1400" b="1" i="1" dirty="0" smtClean="0">
                <a:solidFill>
                  <a:srgbClr val="0000FF"/>
                </a:solidFill>
                <a:latin typeface="Arial"/>
                <a:cs typeface="Arial"/>
              </a:rPr>
              <a:t>I </a:t>
            </a:r>
            <a:r>
              <a:rPr lang="en-US" sz="1400" b="1" i="1" dirty="0">
                <a:solidFill>
                  <a:srgbClr val="0000FF"/>
                </a:solidFill>
                <a:latin typeface="Arial"/>
                <a:cs typeface="Arial"/>
              </a:rPr>
              <a:t>have two </a:t>
            </a:r>
            <a:r>
              <a:rPr lang="en-US" sz="1400" b="1" i="1" dirty="0" err="1">
                <a:solidFill>
                  <a:srgbClr val="0000FF"/>
                </a:solidFill>
                <a:latin typeface="Arial"/>
                <a:cs typeface="Arial"/>
              </a:rPr>
              <a:t>carers</a:t>
            </a:r>
            <a:r>
              <a:rPr lang="en-US" sz="1400" b="1" i="1" dirty="0">
                <a:solidFill>
                  <a:srgbClr val="0000FF"/>
                </a:solidFill>
                <a:latin typeface="Arial"/>
                <a:cs typeface="Arial"/>
              </a:rPr>
              <a:t>, who change a lot so I don’t know them but who help me four times a day. They are always in a rush to their next client. I live with my son who has cerebral palsy and who has his own live-in </a:t>
            </a:r>
            <a:r>
              <a:rPr lang="en-US" sz="1400" b="1" i="1" dirty="0" err="1">
                <a:solidFill>
                  <a:srgbClr val="0000FF"/>
                </a:solidFill>
                <a:latin typeface="Arial"/>
                <a:cs typeface="Arial"/>
              </a:rPr>
              <a:t>carer</a:t>
            </a:r>
            <a:r>
              <a:rPr lang="en-US" sz="1400" b="1" i="1" dirty="0">
                <a:solidFill>
                  <a:srgbClr val="0000FF"/>
                </a:solidFill>
                <a:latin typeface="Arial"/>
                <a:cs typeface="Arial"/>
              </a:rPr>
              <a:t>. My adult daughter has been a </a:t>
            </a:r>
            <a:r>
              <a:rPr lang="en-US" sz="1400" b="1" i="1" dirty="0" err="1">
                <a:solidFill>
                  <a:srgbClr val="0000FF"/>
                </a:solidFill>
                <a:latin typeface="Arial"/>
                <a:cs typeface="Arial"/>
              </a:rPr>
              <a:t>carer</a:t>
            </a:r>
            <a:r>
              <a:rPr lang="en-US" sz="1400" b="1" i="1" dirty="0">
                <a:solidFill>
                  <a:srgbClr val="0000FF"/>
                </a:solidFill>
                <a:latin typeface="Arial"/>
                <a:cs typeface="Arial"/>
              </a:rPr>
              <a:t> herself since the age of 7years and she is trying to complete her college course despite her own mental health issues</a:t>
            </a:r>
            <a:r>
              <a:rPr lang="en-US" sz="1400" b="1" i="1" dirty="0" smtClean="0">
                <a:solidFill>
                  <a:srgbClr val="0000FF"/>
                </a:solidFill>
                <a:latin typeface="Arial"/>
                <a:cs typeface="Arial"/>
              </a:rPr>
              <a:t>.</a:t>
            </a:r>
          </a:p>
          <a:p>
            <a:pPr marL="0" indent="0" algn="just">
              <a:buNone/>
            </a:pPr>
            <a:endParaRPr lang="en-US" sz="1400" b="1" i="1" dirty="0">
              <a:solidFill>
                <a:srgbClr val="0000FF"/>
              </a:solidFill>
              <a:latin typeface="Arial"/>
              <a:cs typeface="Arial"/>
            </a:endParaRPr>
          </a:p>
          <a:p>
            <a:pPr marL="0" indent="0" algn="just">
              <a:buNone/>
            </a:pPr>
            <a:r>
              <a:rPr lang="en-US" sz="1400" b="1" i="1" dirty="0" smtClean="0">
                <a:solidFill>
                  <a:srgbClr val="0000FF"/>
                </a:solidFill>
                <a:latin typeface="Arial"/>
                <a:cs typeface="Arial"/>
              </a:rPr>
              <a:t> </a:t>
            </a:r>
            <a:r>
              <a:rPr lang="en-US" sz="1400" b="1" i="1" dirty="0">
                <a:solidFill>
                  <a:srgbClr val="0000FF"/>
                </a:solidFill>
                <a:latin typeface="Arial"/>
                <a:cs typeface="Arial"/>
              </a:rPr>
              <a:t>I don’t want to be a burden and I am so thankful for all the care I get that I did not want to make a fuss when my mattress started to deflate on 4 September. My daughter tried to inflate the mattress unsuccessfully and wasn’t sure who to contact because the contact details on the mattress had faded. </a:t>
            </a:r>
          </a:p>
          <a:p>
            <a:pPr marL="0" indent="0" algn="just">
              <a:buNone/>
            </a:pPr>
            <a:r>
              <a:rPr lang="en-US" sz="1400" b="1" i="1" dirty="0" smtClean="0">
                <a:solidFill>
                  <a:srgbClr val="0000FF"/>
                </a:solidFill>
                <a:latin typeface="Arial"/>
                <a:cs typeface="Arial"/>
              </a:rPr>
              <a:t>I </a:t>
            </a:r>
            <a:r>
              <a:rPr lang="en-US" sz="1400" b="1" i="1" dirty="0">
                <a:solidFill>
                  <a:srgbClr val="0000FF"/>
                </a:solidFill>
                <a:latin typeface="Arial"/>
                <a:cs typeface="Arial"/>
              </a:rPr>
              <a:t>told the </a:t>
            </a:r>
            <a:r>
              <a:rPr lang="en-US" sz="1400" b="1" i="1" dirty="0" err="1">
                <a:solidFill>
                  <a:srgbClr val="0000FF"/>
                </a:solidFill>
                <a:latin typeface="Arial"/>
                <a:cs typeface="Arial"/>
              </a:rPr>
              <a:t>carers</a:t>
            </a:r>
            <a:r>
              <a:rPr lang="en-US" sz="1400" b="1" i="1" dirty="0">
                <a:solidFill>
                  <a:srgbClr val="0000FF"/>
                </a:solidFill>
                <a:latin typeface="Arial"/>
                <a:cs typeface="Arial"/>
              </a:rPr>
              <a:t> that I had been uncomfortable overnight and that I was in pain. Over the next four days my </a:t>
            </a:r>
            <a:r>
              <a:rPr lang="en-US" sz="1400" b="1" i="1" dirty="0" err="1">
                <a:solidFill>
                  <a:srgbClr val="0000FF"/>
                </a:solidFill>
                <a:latin typeface="Arial"/>
                <a:cs typeface="Arial"/>
              </a:rPr>
              <a:t>carers</a:t>
            </a:r>
            <a:r>
              <a:rPr lang="en-US" sz="1400" b="1" i="1" dirty="0">
                <a:solidFill>
                  <a:srgbClr val="0000FF"/>
                </a:solidFill>
                <a:latin typeface="Arial"/>
                <a:cs typeface="Arial"/>
              </a:rPr>
              <a:t> cared for me on my deflated mattress. The mattress company came on 8 Sept and noticed that I had developed a large pressure ulcer and contacted my GP who contacted the district nurse. There must have been some confusion as the district nurse only came on the 10 Sept. My pressure ulcer was dressed daily until 14 Sept when I was admitted to hospital as the pressure ulcer had reached my bone and was infected. I was treated in hospital until 30 September. </a:t>
            </a:r>
          </a:p>
          <a:p>
            <a:pPr marL="0" indent="0" algn="just">
              <a:buNone/>
            </a:pPr>
            <a:r>
              <a:rPr lang="en-US" sz="1400" b="1" i="1" dirty="0" smtClean="0">
                <a:solidFill>
                  <a:srgbClr val="0000FF"/>
                </a:solidFill>
                <a:latin typeface="Arial"/>
                <a:cs typeface="Arial"/>
              </a:rPr>
              <a:t>I </a:t>
            </a:r>
            <a:r>
              <a:rPr lang="en-US" sz="1400" b="1" i="1" dirty="0">
                <a:solidFill>
                  <a:srgbClr val="0000FF"/>
                </a:solidFill>
                <a:latin typeface="Arial"/>
                <a:cs typeface="Arial"/>
              </a:rPr>
              <a:t>was in a lot of pain but did not want to make a fuss. It must not happen again. God, no!</a:t>
            </a:r>
            <a:r>
              <a:rPr lang="en-US" sz="1400" b="1" i="1" dirty="0" smtClean="0">
                <a:solidFill>
                  <a:srgbClr val="0000FF"/>
                </a:solidFill>
                <a:latin typeface="Arial"/>
                <a:cs typeface="Arial"/>
              </a:rPr>
              <a:t>’</a:t>
            </a:r>
          </a:p>
        </p:txBody>
      </p:sp>
    </p:spTree>
    <p:extLst>
      <p:ext uri="{BB962C8B-B14F-4D97-AF65-F5344CB8AC3E}">
        <p14:creationId xmlns:p14="http://schemas.microsoft.com/office/powerpoint/2010/main" val="163818648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b="1" dirty="0" err="1"/>
              <a:t>JoJo’s</a:t>
            </a:r>
            <a:r>
              <a:rPr lang="en-GB" sz="4000" b="1" dirty="0"/>
              <a:t> story </a:t>
            </a:r>
            <a:r>
              <a:rPr lang="en-GB" sz="4000" b="1" dirty="0" smtClean="0"/>
              <a:t>as told </a:t>
            </a:r>
            <a:r>
              <a:rPr lang="en-GB" sz="4000" b="1" dirty="0"/>
              <a:t>by her </a:t>
            </a:r>
            <a:r>
              <a:rPr lang="en-GB" sz="4000" b="1" dirty="0" smtClean="0"/>
              <a:t>mother</a:t>
            </a:r>
            <a:r>
              <a:rPr lang="en-GB" dirty="0"/>
              <a:t/>
            </a:r>
            <a:br>
              <a:rPr lang="en-GB" dirty="0"/>
            </a:br>
            <a:endParaRPr lang="en-US" dirty="0"/>
          </a:p>
        </p:txBody>
      </p:sp>
      <p:sp>
        <p:nvSpPr>
          <p:cNvPr id="3" name="Content Placeholder 2"/>
          <p:cNvSpPr>
            <a:spLocks noGrp="1"/>
          </p:cNvSpPr>
          <p:nvPr>
            <p:ph idx="1"/>
          </p:nvPr>
        </p:nvSpPr>
        <p:spPr>
          <a:xfrm>
            <a:off x="279400" y="1080410"/>
            <a:ext cx="8623300" cy="5563166"/>
          </a:xfrm>
        </p:spPr>
        <p:txBody>
          <a:bodyPr>
            <a:normAutofit fontScale="25000" lnSpcReduction="20000"/>
          </a:bodyPr>
          <a:lstStyle/>
          <a:p>
            <a:pPr marL="0" indent="0">
              <a:buNone/>
            </a:pPr>
            <a:r>
              <a:rPr lang="en-US" sz="6000" dirty="0">
                <a:latin typeface="Arial"/>
                <a:cs typeface="Arial"/>
              </a:rPr>
              <a:t>Narrative adapted from City and Hackney Safeguarding Adults Board Safeguarding Adults Review</a:t>
            </a:r>
          </a:p>
          <a:p>
            <a:pPr marL="0" indent="0">
              <a:buNone/>
            </a:pPr>
            <a:r>
              <a:rPr lang="en-US" sz="4000" dirty="0" smtClean="0">
                <a:latin typeface="Arial"/>
                <a:cs typeface="Arial"/>
                <a:hlinkClick r:id="rId2"/>
              </a:rPr>
              <a:t>https</a:t>
            </a:r>
            <a:r>
              <a:rPr lang="en-US" sz="4000" dirty="0">
                <a:latin typeface="Arial"/>
                <a:cs typeface="Arial"/>
                <a:hlinkClick r:id="rId2"/>
              </a:rPr>
              <a:t>://drive.google.com/file/d/1nvlp1tDuFNl5v5ykmV7YXMep90TQUh6Y/view</a:t>
            </a:r>
            <a:endParaRPr lang="en-US" sz="4000" dirty="0">
              <a:latin typeface="Arial"/>
              <a:cs typeface="Arial"/>
            </a:endParaRPr>
          </a:p>
          <a:p>
            <a:pPr marL="0" indent="0">
              <a:buNone/>
            </a:pPr>
            <a:endParaRPr lang="en-US" sz="4800" b="1" i="1" dirty="0" smtClean="0">
              <a:solidFill>
                <a:srgbClr val="3366FF"/>
              </a:solidFill>
            </a:endParaRPr>
          </a:p>
          <a:p>
            <a:pPr marL="0" indent="0">
              <a:buNone/>
            </a:pPr>
            <a:r>
              <a:rPr lang="en-US" sz="4800" b="1" i="1" dirty="0" smtClean="0">
                <a:solidFill>
                  <a:srgbClr val="3366FF"/>
                </a:solidFill>
              </a:rPr>
              <a:t>‘ </a:t>
            </a:r>
            <a:r>
              <a:rPr lang="en-US" sz="4800" b="1" i="1" dirty="0">
                <a:solidFill>
                  <a:srgbClr val="3366FF"/>
                </a:solidFill>
              </a:rPr>
              <a:t>I am the mother of </a:t>
            </a:r>
            <a:r>
              <a:rPr lang="en-US" sz="4800" b="1" i="1" dirty="0" err="1">
                <a:solidFill>
                  <a:srgbClr val="3366FF"/>
                </a:solidFill>
              </a:rPr>
              <a:t>JoJo</a:t>
            </a:r>
            <a:r>
              <a:rPr lang="en-US" sz="4800" b="1" i="1" dirty="0">
                <a:solidFill>
                  <a:srgbClr val="3366FF"/>
                </a:solidFill>
              </a:rPr>
              <a:t>, who was born with Downs Syndrome 38 years ago. </a:t>
            </a:r>
            <a:r>
              <a:rPr lang="en-US" sz="4800" b="1" i="1" dirty="0" smtClean="0">
                <a:solidFill>
                  <a:srgbClr val="3366FF"/>
                </a:solidFill>
              </a:rPr>
              <a:t>I </a:t>
            </a:r>
            <a:r>
              <a:rPr lang="en-US" sz="4800" b="1" i="1" dirty="0">
                <a:solidFill>
                  <a:srgbClr val="3366FF"/>
                </a:solidFill>
              </a:rPr>
              <a:t>was her main </a:t>
            </a:r>
            <a:r>
              <a:rPr lang="en-US" sz="4800" b="1" i="1" dirty="0" err="1">
                <a:solidFill>
                  <a:srgbClr val="3366FF"/>
                </a:solidFill>
              </a:rPr>
              <a:t>carer</a:t>
            </a:r>
            <a:r>
              <a:rPr lang="en-US" sz="4800" b="1" i="1" dirty="0">
                <a:solidFill>
                  <a:srgbClr val="3366FF"/>
                </a:solidFill>
              </a:rPr>
              <a:t> through out her life helping her through school into adulthood. Jo-Jo needed help with many daily living tasks including personal care, eating the right things, managing money and personal relationships. Jo-Jo really liked music and TV. She had enjoyed school and loved her family.  Her </a:t>
            </a:r>
            <a:r>
              <a:rPr lang="en-US" sz="4800" b="1" i="1" dirty="0" smtClean="0">
                <a:solidFill>
                  <a:srgbClr val="3366FF"/>
                </a:solidFill>
              </a:rPr>
              <a:t>two younger </a:t>
            </a:r>
            <a:r>
              <a:rPr lang="en-US" sz="4800" b="1" i="1" dirty="0">
                <a:solidFill>
                  <a:srgbClr val="3366FF"/>
                </a:solidFill>
              </a:rPr>
              <a:t>sisters and I all had a strong bond with her and she was loved as an equal part of the family and involved in activities.</a:t>
            </a:r>
            <a:r>
              <a:rPr lang="en-US" sz="4800" b="1" dirty="0">
                <a:solidFill>
                  <a:srgbClr val="3366FF"/>
                </a:solidFill>
              </a:rPr>
              <a:t> </a:t>
            </a:r>
            <a:endParaRPr lang="en-GB" sz="4800" b="1" dirty="0">
              <a:solidFill>
                <a:srgbClr val="3366FF"/>
              </a:solidFill>
            </a:endParaRPr>
          </a:p>
          <a:p>
            <a:pPr marL="0" indent="0">
              <a:buNone/>
            </a:pPr>
            <a:r>
              <a:rPr lang="en-US" sz="4800" b="1" i="1" dirty="0">
                <a:solidFill>
                  <a:srgbClr val="3366FF"/>
                </a:solidFill>
              </a:rPr>
              <a:t> </a:t>
            </a:r>
            <a:endParaRPr lang="en-GB" sz="4800" b="1" dirty="0">
              <a:solidFill>
                <a:srgbClr val="3366FF"/>
              </a:solidFill>
            </a:endParaRPr>
          </a:p>
          <a:p>
            <a:pPr marL="0" indent="0">
              <a:buNone/>
            </a:pPr>
            <a:r>
              <a:rPr lang="en-US" sz="4800" b="1" i="1" dirty="0">
                <a:solidFill>
                  <a:srgbClr val="3366FF"/>
                </a:solidFill>
              </a:rPr>
              <a:t>Since childhood Jo-Jo had suffered from eczema, which often caused her distress and discomfort. It would sometimes get better but then it would come back again. I was the one who applied the creams every day.</a:t>
            </a:r>
            <a:endParaRPr lang="en-GB" sz="4800" b="1" dirty="0">
              <a:solidFill>
                <a:srgbClr val="3366FF"/>
              </a:solidFill>
            </a:endParaRPr>
          </a:p>
          <a:p>
            <a:pPr marL="0" indent="0">
              <a:buNone/>
            </a:pPr>
            <a:r>
              <a:rPr lang="en-US" sz="4800" b="1" i="1" dirty="0">
                <a:solidFill>
                  <a:srgbClr val="3366FF"/>
                </a:solidFill>
              </a:rPr>
              <a:t> </a:t>
            </a:r>
            <a:endParaRPr lang="en-GB" sz="4800" b="1" dirty="0">
              <a:solidFill>
                <a:srgbClr val="3366FF"/>
              </a:solidFill>
            </a:endParaRPr>
          </a:p>
          <a:p>
            <a:pPr marL="0" indent="0">
              <a:buNone/>
            </a:pPr>
            <a:r>
              <a:rPr lang="en-US" sz="4800" b="1" i="1" dirty="0">
                <a:solidFill>
                  <a:srgbClr val="3366FF"/>
                </a:solidFill>
              </a:rPr>
              <a:t>In 2013 </a:t>
            </a:r>
            <a:r>
              <a:rPr lang="en-US" sz="4800" b="1" i="1" dirty="0" smtClean="0">
                <a:solidFill>
                  <a:srgbClr val="3366FF"/>
                </a:solidFill>
              </a:rPr>
              <a:t> </a:t>
            </a:r>
            <a:r>
              <a:rPr lang="en-US" sz="4800" b="1" i="1" dirty="0">
                <a:solidFill>
                  <a:srgbClr val="3366FF"/>
                </a:solidFill>
              </a:rPr>
              <a:t>I was told that Jo-Jo had something called crusted scabies also called Norwegian Scabies, which seemed to go away.  In 2015 Jo-Jo’s skin problems came back and she was seen at the hospital where they said it was eczema and to continue to treat it as eczema, though the GPs did question if this was correct. </a:t>
            </a:r>
            <a:endParaRPr lang="en-GB" sz="4800" b="1" dirty="0">
              <a:solidFill>
                <a:srgbClr val="3366FF"/>
              </a:solidFill>
            </a:endParaRPr>
          </a:p>
          <a:p>
            <a:pPr marL="0" indent="0">
              <a:buNone/>
            </a:pPr>
            <a:r>
              <a:rPr lang="en-US" sz="4800" b="1" i="1" dirty="0">
                <a:solidFill>
                  <a:srgbClr val="3366FF"/>
                </a:solidFill>
              </a:rPr>
              <a:t> </a:t>
            </a:r>
            <a:endParaRPr lang="en-GB" sz="4800" b="1" dirty="0">
              <a:solidFill>
                <a:srgbClr val="3366FF"/>
              </a:solidFill>
            </a:endParaRPr>
          </a:p>
          <a:p>
            <a:pPr marL="0" indent="0">
              <a:buNone/>
            </a:pPr>
            <a:r>
              <a:rPr lang="en-US" sz="4800" b="1" i="1" dirty="0">
                <a:solidFill>
                  <a:srgbClr val="3366FF"/>
                </a:solidFill>
              </a:rPr>
              <a:t>The local authority provided services for 6 hours a week to support Jo-Jo to go out twice a week. The purpose of this was to give Jo-Jo an opportunity to go out for a coffee or to the shops. She liked going to the shops at Stratford. </a:t>
            </a:r>
            <a:endParaRPr lang="en-GB" sz="4800" b="1" dirty="0">
              <a:solidFill>
                <a:srgbClr val="3366FF"/>
              </a:solidFill>
            </a:endParaRPr>
          </a:p>
          <a:p>
            <a:pPr marL="0" indent="0">
              <a:buNone/>
            </a:pPr>
            <a:r>
              <a:rPr lang="en-US" sz="4800" b="1" i="1" dirty="0">
                <a:solidFill>
                  <a:srgbClr val="3366FF"/>
                </a:solidFill>
              </a:rPr>
              <a:t> </a:t>
            </a:r>
            <a:endParaRPr lang="en-GB" sz="4800" b="1" dirty="0">
              <a:solidFill>
                <a:srgbClr val="3366FF"/>
              </a:solidFill>
            </a:endParaRPr>
          </a:p>
          <a:p>
            <a:pPr marL="0" indent="0">
              <a:buNone/>
            </a:pPr>
            <a:r>
              <a:rPr lang="en-US" sz="4800" b="1" i="1" dirty="0">
                <a:solidFill>
                  <a:srgbClr val="3366FF"/>
                </a:solidFill>
              </a:rPr>
              <a:t>There were many times when Jo-Jo did not want to go out because her skin condition was so bad and people looked at her, many times she could not go out because the scabs and infection on her feet made it too painful to walk and I had to cancel the services arranged for Jo-Jo. She did go into respite care for 2 weeks in August 2016 but her skin condition became very bad in December 2016 and I found it very difficult to apply any of the medication and creams because it hurt her too much. Jo-Jo often tried to stop me from trying to treat her, which made my life very difficult. </a:t>
            </a:r>
            <a:endParaRPr lang="en-GB" sz="4800" b="1" dirty="0">
              <a:solidFill>
                <a:srgbClr val="3366FF"/>
              </a:solidFill>
            </a:endParaRPr>
          </a:p>
          <a:p>
            <a:pPr marL="0" indent="0">
              <a:buNone/>
            </a:pPr>
            <a:r>
              <a:rPr lang="en-US" sz="4800" b="1" i="1" dirty="0">
                <a:solidFill>
                  <a:srgbClr val="3366FF"/>
                </a:solidFill>
              </a:rPr>
              <a:t> </a:t>
            </a:r>
            <a:endParaRPr lang="en-GB" sz="4800" b="1" dirty="0">
              <a:solidFill>
                <a:srgbClr val="3366FF"/>
              </a:solidFill>
            </a:endParaRPr>
          </a:p>
          <a:p>
            <a:pPr marL="0" indent="0">
              <a:buNone/>
            </a:pPr>
            <a:r>
              <a:rPr lang="en-US" sz="4800" b="1" i="1" dirty="0">
                <a:solidFill>
                  <a:srgbClr val="3366FF"/>
                </a:solidFill>
              </a:rPr>
              <a:t>District Nurses did visit in January 2017 and told me that I should continue to apply the medication even though Jo-Jo was in a lot of pain, but they did not offer a follow up appointment. </a:t>
            </a:r>
            <a:endParaRPr lang="en-GB" sz="4800" b="1" dirty="0">
              <a:solidFill>
                <a:srgbClr val="3366FF"/>
              </a:solidFill>
            </a:endParaRPr>
          </a:p>
          <a:p>
            <a:pPr marL="0" indent="0">
              <a:buNone/>
            </a:pPr>
            <a:r>
              <a:rPr lang="en-US" sz="4800" b="1" i="1" dirty="0">
                <a:solidFill>
                  <a:srgbClr val="3366FF"/>
                </a:solidFill>
              </a:rPr>
              <a:t> </a:t>
            </a:r>
            <a:endParaRPr lang="en-GB" sz="4800" b="1" dirty="0">
              <a:solidFill>
                <a:srgbClr val="3366FF"/>
              </a:solidFill>
            </a:endParaRPr>
          </a:p>
          <a:p>
            <a:pPr marL="0" indent="0">
              <a:buNone/>
            </a:pPr>
            <a:r>
              <a:rPr lang="en-US" sz="4800" b="1" i="1" dirty="0">
                <a:solidFill>
                  <a:srgbClr val="3366FF"/>
                </a:solidFill>
              </a:rPr>
              <a:t>On 9th March 2017 I called the GP to see Jo-Jo at home as she was lying on the floor, not able to stand and her skin condition was very bad. The GP explained that we had two choices at that time: one was to get Jo-Jo to hospital immediately through A&amp;E which would have involved a lot of hanging about and Jo-Jo might then have been sent home. The second option was to get Jo-Jo seen urgently by a skin specialist the next morning. The GP felt the second option was more likely to support Jo-Jo in a clear diagnosis especially if she had reinfection with Norwegian Scabies. The GP spoke to the consultant doctor and made an emergency appointment for the next day. The ambulance came as arranged and took Jo-Jo to the hospital clinic where she suffered a cardiac arrest and sadly died that morning’</a:t>
            </a:r>
            <a:endParaRPr lang="en-GB" sz="4800" b="1" dirty="0">
              <a:solidFill>
                <a:srgbClr val="3366FF"/>
              </a:solidFill>
            </a:endParaRPr>
          </a:p>
          <a:p>
            <a:pPr marL="0" indent="0">
              <a:buNone/>
            </a:pPr>
            <a:endParaRPr lang="en-US" dirty="0"/>
          </a:p>
        </p:txBody>
      </p:sp>
    </p:spTree>
    <p:extLst>
      <p:ext uri="{BB962C8B-B14F-4D97-AF65-F5344CB8AC3E}">
        <p14:creationId xmlns:p14="http://schemas.microsoft.com/office/powerpoint/2010/main" val="6499951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77409259"/>
              </p:ext>
            </p:extLst>
          </p:nvPr>
        </p:nvGraphicFramePr>
        <p:xfrm>
          <a:off x="2844800" y="1270000"/>
          <a:ext cx="7086600" cy="5217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72720" y="88910"/>
            <a:ext cx="8585200" cy="1077218"/>
          </a:xfrm>
          <a:prstGeom prst="rect">
            <a:avLst/>
          </a:prstGeom>
          <a:noFill/>
        </p:spPr>
        <p:txBody>
          <a:bodyPr wrap="square" rtlCol="0">
            <a:spAutoFit/>
          </a:bodyPr>
          <a:lstStyle/>
          <a:p>
            <a:pPr algn="ctr"/>
            <a:r>
              <a:rPr lang="en-US" sz="3600" b="1" dirty="0" smtClean="0"/>
              <a:t>Appreciative Inquiry Mindset</a:t>
            </a:r>
          </a:p>
          <a:p>
            <a:pPr algn="ctr"/>
            <a:r>
              <a:rPr lang="en-GB" sz="2000" i="1" dirty="0" smtClean="0"/>
              <a:t>Resourceful (Frail) </a:t>
            </a:r>
            <a:r>
              <a:rPr lang="en-GB" sz="2000" i="1" dirty="0"/>
              <a:t>Person? </a:t>
            </a:r>
            <a:r>
              <a:rPr lang="en-GB" sz="2000" i="1" dirty="0" smtClean="0"/>
              <a:t> Strong (Frail) </a:t>
            </a:r>
            <a:r>
              <a:rPr lang="en-GB" sz="2000" i="1" dirty="0"/>
              <a:t>community? </a:t>
            </a:r>
            <a:r>
              <a:rPr lang="en-GB" sz="2000" i="1" dirty="0" smtClean="0"/>
              <a:t> Resilient (Frail) </a:t>
            </a:r>
            <a:r>
              <a:rPr lang="en-GB" sz="2000" i="1" dirty="0"/>
              <a:t>System</a:t>
            </a:r>
            <a:r>
              <a:rPr lang="en-GB" sz="2000" i="1" dirty="0" smtClean="0"/>
              <a:t>?</a:t>
            </a:r>
            <a:r>
              <a:rPr lang="en-US" sz="2800" dirty="0" smtClean="0"/>
              <a:t> </a:t>
            </a:r>
            <a:endParaRPr lang="en-US" sz="2800" dirty="0"/>
          </a:p>
        </p:txBody>
      </p:sp>
      <p:pic>
        <p:nvPicPr>
          <p:cNvPr id="6" name="Picture 5" descr="mage result for cup of tea"/>
          <p:cNvPicPr/>
          <p:nvPr/>
        </p:nvPicPr>
        <p:blipFill>
          <a:blip r:embed="rId8">
            <a:extLst>
              <a:ext uri="{28A0092B-C50C-407E-A947-70E740481C1C}">
                <a14:useLocalDpi xmlns:a14="http://schemas.microsoft.com/office/drawing/2010/main" val="0"/>
              </a:ext>
            </a:extLst>
          </a:blip>
          <a:srcRect/>
          <a:stretch>
            <a:fillRect/>
          </a:stretch>
        </p:blipFill>
        <p:spPr bwMode="auto">
          <a:xfrm>
            <a:off x="7135633" y="5511686"/>
            <a:ext cx="1138873" cy="975360"/>
          </a:xfrm>
          <a:prstGeom prst="rect">
            <a:avLst/>
          </a:prstGeom>
          <a:noFill/>
          <a:ln>
            <a:noFill/>
          </a:ln>
        </p:spPr>
      </p:pic>
      <p:sp>
        <p:nvSpPr>
          <p:cNvPr id="3" name="Rectangle 2"/>
          <p:cNvSpPr/>
          <p:nvPr/>
        </p:nvSpPr>
        <p:spPr>
          <a:xfrm>
            <a:off x="172720" y="1518524"/>
            <a:ext cx="3901252" cy="4431983"/>
          </a:xfrm>
          <a:prstGeom prst="rect">
            <a:avLst/>
          </a:prstGeom>
        </p:spPr>
        <p:txBody>
          <a:bodyPr wrap="square">
            <a:spAutoFit/>
          </a:bodyPr>
          <a:lstStyle/>
          <a:p>
            <a:r>
              <a:rPr lang="en-GB" sz="2400" b="1" dirty="0" smtClean="0">
                <a:solidFill>
                  <a:srgbClr val="FF0000"/>
                </a:solidFill>
              </a:rPr>
              <a:t>What is already working and how can we build on that? </a:t>
            </a:r>
          </a:p>
          <a:p>
            <a:endParaRPr lang="en-GB" b="1" dirty="0" smtClean="0"/>
          </a:p>
          <a:p>
            <a:pPr marL="342900" indent="-342900">
              <a:buAutoNum type="arabicPeriod"/>
            </a:pPr>
            <a:r>
              <a:rPr lang="en-GB" b="1" dirty="0" smtClean="0"/>
              <a:t>Resourceful Person: </a:t>
            </a:r>
          </a:p>
          <a:p>
            <a:pPr lvl="1"/>
            <a:r>
              <a:rPr lang="en-GB" dirty="0" smtClean="0"/>
              <a:t>How </a:t>
            </a:r>
            <a:r>
              <a:rPr lang="en-GB" dirty="0"/>
              <a:t>was Ms </a:t>
            </a:r>
            <a:r>
              <a:rPr lang="en-GB" dirty="0" smtClean="0"/>
              <a:t>F/ Jo Jo and </a:t>
            </a:r>
            <a:r>
              <a:rPr lang="en-GB" dirty="0"/>
              <a:t>her family </a:t>
            </a:r>
            <a:r>
              <a:rPr lang="en-US" dirty="0"/>
              <a:t>empowered in shaping her care</a:t>
            </a:r>
            <a:r>
              <a:rPr lang="en-US" dirty="0" smtClean="0"/>
              <a:t>?</a:t>
            </a:r>
            <a:r>
              <a:rPr lang="en-GB" dirty="0"/>
              <a:t> </a:t>
            </a:r>
            <a:endParaRPr lang="en-GB" dirty="0" smtClean="0"/>
          </a:p>
          <a:p>
            <a:pPr marL="342900" indent="-342900">
              <a:buAutoNum type="arabicPeriod"/>
            </a:pPr>
            <a:endParaRPr lang="en-GB" dirty="0" smtClean="0"/>
          </a:p>
          <a:p>
            <a:pPr marL="342900" indent="-342900">
              <a:buAutoNum type="arabicPeriod"/>
            </a:pPr>
            <a:r>
              <a:rPr lang="en-GB" b="1" dirty="0" smtClean="0"/>
              <a:t>Strong Community:</a:t>
            </a:r>
          </a:p>
          <a:p>
            <a:pPr lvl="1"/>
            <a:r>
              <a:rPr lang="en-GB" dirty="0" smtClean="0"/>
              <a:t>Who </a:t>
            </a:r>
            <a:r>
              <a:rPr lang="en-GB" dirty="0"/>
              <a:t>is looking after the carers</a:t>
            </a:r>
            <a:r>
              <a:rPr lang="en-GB" dirty="0" smtClean="0"/>
              <a:t>?</a:t>
            </a:r>
          </a:p>
          <a:p>
            <a:pPr marL="342900" indent="-342900">
              <a:buAutoNum type="arabicPeriod"/>
            </a:pPr>
            <a:endParaRPr lang="en-GB" dirty="0" smtClean="0"/>
          </a:p>
          <a:p>
            <a:pPr marL="342900" indent="-342900">
              <a:buAutoNum type="arabicPeriod"/>
            </a:pPr>
            <a:r>
              <a:rPr lang="en-US" b="1" dirty="0" smtClean="0"/>
              <a:t>Resilient </a:t>
            </a:r>
            <a:r>
              <a:rPr lang="en-US" b="1" dirty="0"/>
              <a:t>System: </a:t>
            </a:r>
          </a:p>
          <a:p>
            <a:pPr lvl="1"/>
            <a:r>
              <a:rPr lang="en-US" dirty="0" smtClean="0"/>
              <a:t>How </a:t>
            </a:r>
            <a:r>
              <a:rPr lang="en-US" dirty="0"/>
              <a:t>kind was the system to the people who delivered care to </a:t>
            </a:r>
            <a:r>
              <a:rPr lang="en-US" dirty="0" err="1"/>
              <a:t>Ms</a:t>
            </a:r>
            <a:r>
              <a:rPr lang="en-US" dirty="0"/>
              <a:t> </a:t>
            </a:r>
            <a:r>
              <a:rPr lang="en-US" dirty="0" smtClean="0"/>
              <a:t>F/ Jo Jo?</a:t>
            </a:r>
            <a:endParaRPr lang="en-GB" dirty="0"/>
          </a:p>
        </p:txBody>
      </p:sp>
      <p:sp>
        <p:nvSpPr>
          <p:cNvPr id="2" name="TextBox 1"/>
          <p:cNvSpPr txBox="1"/>
          <p:nvPr/>
        </p:nvSpPr>
        <p:spPr>
          <a:xfrm>
            <a:off x="172720" y="6025381"/>
            <a:ext cx="4348480" cy="815608"/>
          </a:xfrm>
          <a:prstGeom prst="rect">
            <a:avLst/>
          </a:prstGeom>
          <a:noFill/>
        </p:spPr>
        <p:txBody>
          <a:bodyPr wrap="square" rtlCol="0">
            <a:spAutoFit/>
          </a:bodyPr>
          <a:lstStyle/>
          <a:p>
            <a:r>
              <a:rPr lang="en-US" dirty="0"/>
              <a:t>Appreciative Inquiry Resources  </a:t>
            </a:r>
            <a:r>
              <a:rPr lang="en-US" sz="1100" dirty="0">
                <a:hlinkClick r:id="rId9"/>
              </a:rPr>
              <a:t>https://www.evidence.nhs.uk/search?q=appreciative+</a:t>
            </a:r>
            <a:r>
              <a:rPr lang="en-US" sz="1100" dirty="0" smtClean="0">
                <a:hlinkClick r:id="rId9"/>
              </a:rPr>
              <a:t>inquiry</a:t>
            </a:r>
            <a:endParaRPr lang="en-US" sz="1100" dirty="0" smtClean="0"/>
          </a:p>
          <a:p>
            <a:endParaRPr lang="en-US" dirty="0"/>
          </a:p>
        </p:txBody>
      </p:sp>
    </p:spTree>
    <p:extLst>
      <p:ext uri="{BB962C8B-B14F-4D97-AF65-F5344CB8AC3E}">
        <p14:creationId xmlns:p14="http://schemas.microsoft.com/office/powerpoint/2010/main" val="80223611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b="1" dirty="0" smtClean="0"/>
              <a:t>A home visit - 1 </a:t>
            </a:r>
            <a:endParaRPr lang="en-US" sz="3600" b="1" dirty="0"/>
          </a:p>
        </p:txBody>
      </p:sp>
      <p:sp>
        <p:nvSpPr>
          <p:cNvPr id="3" name="Content Placeholder 2"/>
          <p:cNvSpPr>
            <a:spLocks noGrp="1"/>
          </p:cNvSpPr>
          <p:nvPr>
            <p:ph idx="1"/>
          </p:nvPr>
        </p:nvSpPr>
        <p:spPr>
          <a:xfrm>
            <a:off x="457199" y="1189653"/>
            <a:ext cx="8378275" cy="5836298"/>
          </a:xfrm>
        </p:spPr>
        <p:txBody>
          <a:bodyPr>
            <a:normAutofit fontScale="77500" lnSpcReduction="20000"/>
          </a:bodyPr>
          <a:lstStyle/>
          <a:p>
            <a:endParaRPr lang="en-GB" dirty="0" smtClean="0"/>
          </a:p>
          <a:p>
            <a:r>
              <a:rPr lang="en-GB" dirty="0" smtClean="0"/>
              <a:t>You </a:t>
            </a:r>
            <a:r>
              <a:rPr lang="en-GB" dirty="0"/>
              <a:t>are </a:t>
            </a:r>
            <a:r>
              <a:rPr lang="en-GB" dirty="0" smtClean="0"/>
              <a:t>a GP Locum and asked </a:t>
            </a:r>
            <a:r>
              <a:rPr lang="en-GB" dirty="0"/>
              <a:t>to do a home visit to </a:t>
            </a:r>
            <a:r>
              <a:rPr lang="en-GB" dirty="0" smtClean="0"/>
              <a:t>Mrs S  </a:t>
            </a:r>
            <a:r>
              <a:rPr lang="en-GB" dirty="0"/>
              <a:t>who has had a fall and has shoulder </a:t>
            </a:r>
            <a:r>
              <a:rPr lang="en-GB" dirty="0" smtClean="0"/>
              <a:t>pain </a:t>
            </a:r>
          </a:p>
          <a:p>
            <a:r>
              <a:rPr lang="en-GB" dirty="0" smtClean="0"/>
              <a:t>Referral made by </a:t>
            </a:r>
            <a:r>
              <a:rPr lang="en-GB" dirty="0"/>
              <a:t>Speech and Language Therapist [SLT</a:t>
            </a:r>
            <a:r>
              <a:rPr lang="en-GB" dirty="0" smtClean="0"/>
              <a:t>] </a:t>
            </a:r>
          </a:p>
          <a:p>
            <a:r>
              <a:rPr lang="en-GB" dirty="0" smtClean="0"/>
              <a:t>You </a:t>
            </a:r>
            <a:r>
              <a:rPr lang="en-GB" dirty="0"/>
              <a:t>check the notes and you see that </a:t>
            </a:r>
            <a:r>
              <a:rPr lang="en-GB" dirty="0" smtClean="0"/>
              <a:t>Mrs S  </a:t>
            </a:r>
            <a:r>
              <a:rPr lang="en-GB" dirty="0"/>
              <a:t>cannot communicate without the aid of </a:t>
            </a:r>
            <a:r>
              <a:rPr lang="en-GB" dirty="0" smtClean="0"/>
              <a:t>the Speech and Language Therapist [SLT] as she has Motor Neurone Disease</a:t>
            </a:r>
          </a:p>
          <a:p>
            <a:r>
              <a:rPr lang="en-GB" dirty="0" smtClean="0"/>
              <a:t>You have never met Mrs S before this time </a:t>
            </a:r>
          </a:p>
          <a:p>
            <a:r>
              <a:rPr lang="en-GB" dirty="0" smtClean="0"/>
              <a:t>She has a named GP, that GP is not in and the last four visits have been done by 4 different GPs none of whom are on site</a:t>
            </a:r>
          </a:p>
          <a:p>
            <a:r>
              <a:rPr lang="en-GB" dirty="0"/>
              <a:t>Y</a:t>
            </a:r>
            <a:r>
              <a:rPr lang="en-GB" dirty="0" smtClean="0"/>
              <a:t>ou are unable to get hold of the SLT before the visit </a:t>
            </a:r>
          </a:p>
          <a:p>
            <a:pPr marL="0" indent="0">
              <a:buNone/>
            </a:pPr>
            <a:endParaRPr lang="en-GB" dirty="0" smtClean="0"/>
          </a:p>
          <a:p>
            <a:pPr marL="0" indent="0">
              <a:buNone/>
            </a:pPr>
            <a:endParaRPr lang="en-GB" dirty="0" smtClean="0"/>
          </a:p>
          <a:p>
            <a:pPr marL="0" indent="0">
              <a:buNone/>
            </a:pPr>
            <a:r>
              <a:rPr lang="en-GB" dirty="0"/>
              <a:t>      </a:t>
            </a:r>
            <a:br>
              <a:rPr lang="en-GB" dirty="0"/>
            </a:br>
            <a:endParaRPr lang="en-US" dirty="0"/>
          </a:p>
        </p:txBody>
      </p:sp>
    </p:spTree>
    <p:extLst>
      <p:ext uri="{BB962C8B-B14F-4D97-AF65-F5344CB8AC3E}">
        <p14:creationId xmlns:p14="http://schemas.microsoft.com/office/powerpoint/2010/main" val="95030983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91"/>
            <a:ext cx="8229600" cy="1084262"/>
          </a:xfrm>
        </p:spPr>
        <p:txBody>
          <a:bodyPr/>
          <a:lstStyle/>
          <a:p>
            <a:r>
              <a:rPr lang="en-US" dirty="0" smtClean="0"/>
              <a:t> </a:t>
            </a:r>
            <a:r>
              <a:rPr lang="en-US" sz="3600" b="1" dirty="0" smtClean="0"/>
              <a:t>A home visit -  2 </a:t>
            </a:r>
            <a:endParaRPr lang="en-US" sz="3600" b="1" dirty="0"/>
          </a:p>
        </p:txBody>
      </p:sp>
      <p:sp>
        <p:nvSpPr>
          <p:cNvPr id="3" name="Content Placeholder 2"/>
          <p:cNvSpPr>
            <a:spLocks noGrp="1"/>
          </p:cNvSpPr>
          <p:nvPr>
            <p:ph idx="1"/>
          </p:nvPr>
        </p:nvSpPr>
        <p:spPr>
          <a:xfrm>
            <a:off x="457199" y="1016000"/>
            <a:ext cx="8229601" cy="5652051"/>
          </a:xfrm>
        </p:spPr>
        <p:txBody>
          <a:bodyPr>
            <a:normAutofit fontScale="25000" lnSpcReduction="20000"/>
          </a:bodyPr>
          <a:lstStyle/>
          <a:p>
            <a:pPr marL="0" indent="0">
              <a:buNone/>
            </a:pPr>
            <a:endParaRPr lang="en-GB" u="sng" dirty="0" smtClean="0"/>
          </a:p>
          <a:p>
            <a:pPr marL="0" indent="0">
              <a:buNone/>
            </a:pPr>
            <a:r>
              <a:rPr lang="en-GB" sz="8000" u="sng" dirty="0" smtClean="0"/>
              <a:t>History</a:t>
            </a:r>
            <a:r>
              <a:rPr lang="en-GB" sz="8000" dirty="0" smtClean="0"/>
              <a:t>  from Husband Mr S  present</a:t>
            </a:r>
            <a:r>
              <a:rPr lang="en-GB" sz="8000" dirty="0"/>
              <a:t> </a:t>
            </a:r>
            <a:r>
              <a:rPr lang="en-GB" sz="8000" dirty="0" smtClean="0"/>
              <a:t>says  </a:t>
            </a:r>
            <a:r>
              <a:rPr lang="en-GB" sz="8000" dirty="0"/>
              <a:t>pain and bruising left shoulder since fall 4/7 </a:t>
            </a:r>
            <a:r>
              <a:rPr lang="en-GB" sz="8000" dirty="0" smtClean="0"/>
              <a:t>ago, he </a:t>
            </a:r>
            <a:r>
              <a:rPr lang="en-GB" sz="8000" dirty="0"/>
              <a:t>was upstairs and heard her </a:t>
            </a:r>
            <a:r>
              <a:rPr lang="en-GB" sz="8000" dirty="0" smtClean="0"/>
              <a:t>fall, </a:t>
            </a:r>
            <a:r>
              <a:rPr lang="en-GB" sz="8000" dirty="0"/>
              <a:t>found her on left </a:t>
            </a:r>
            <a:r>
              <a:rPr lang="en-GB" sz="8000" dirty="0" smtClean="0"/>
              <a:t>side,</a:t>
            </a:r>
            <a:r>
              <a:rPr lang="en-GB" sz="8000" dirty="0"/>
              <a:t> since fall not been able to use left hand to feed </a:t>
            </a:r>
            <a:r>
              <a:rPr lang="en-GB" sz="8000" dirty="0" smtClean="0"/>
              <a:t>herself. </a:t>
            </a:r>
            <a:r>
              <a:rPr lang="en-GB" sz="8000" dirty="0"/>
              <a:t>Hadn’t noticed bruising until mentioned by  </a:t>
            </a:r>
            <a:r>
              <a:rPr lang="en-GB" sz="8000" dirty="0" smtClean="0"/>
              <a:t>SLT </a:t>
            </a:r>
            <a:r>
              <a:rPr lang="en-GB" sz="8000" dirty="0"/>
              <a:t> </a:t>
            </a:r>
            <a:endParaRPr lang="en-GB" sz="8000" dirty="0" smtClean="0"/>
          </a:p>
          <a:p>
            <a:pPr marL="0" indent="0">
              <a:buNone/>
            </a:pPr>
            <a:r>
              <a:rPr lang="en-GB" sz="8000" dirty="0" smtClean="0"/>
              <a:t>Mrs S is </a:t>
            </a:r>
            <a:r>
              <a:rPr lang="en-GB" sz="8000" dirty="0"/>
              <a:t> </a:t>
            </a:r>
            <a:r>
              <a:rPr lang="en-GB" sz="8000" dirty="0" smtClean="0"/>
              <a:t>according to her husband </a:t>
            </a:r>
          </a:p>
          <a:p>
            <a:r>
              <a:rPr lang="en-GB" sz="8000" dirty="0"/>
              <a:t>C</a:t>
            </a:r>
            <a:r>
              <a:rPr lang="en-GB" sz="8000" dirty="0" smtClean="0"/>
              <a:t>ognitively  </a:t>
            </a:r>
            <a:r>
              <a:rPr lang="en-GB" sz="8000" dirty="0"/>
              <a:t>impaired  past 4 </a:t>
            </a:r>
            <a:r>
              <a:rPr lang="en-GB" sz="8000" dirty="0" smtClean="0"/>
              <a:t>years</a:t>
            </a:r>
            <a:r>
              <a:rPr lang="en-GB" sz="8000" dirty="0"/>
              <a:t> </a:t>
            </a:r>
            <a:r>
              <a:rPr lang="en-GB" sz="8000" dirty="0" smtClean="0"/>
              <a:t>BUT </a:t>
            </a:r>
            <a:r>
              <a:rPr lang="en-GB" sz="8000" dirty="0"/>
              <a:t>able to communicate </a:t>
            </a:r>
            <a:r>
              <a:rPr lang="en-GB" sz="8000" dirty="0" smtClean="0"/>
              <a:t>wishes with </a:t>
            </a:r>
            <a:r>
              <a:rPr lang="en-GB" sz="8000" dirty="0"/>
              <a:t>aid </a:t>
            </a:r>
            <a:r>
              <a:rPr lang="en-GB" sz="8000" dirty="0" smtClean="0"/>
              <a:t>of SLT </a:t>
            </a:r>
          </a:p>
          <a:p>
            <a:r>
              <a:rPr lang="en-GB" sz="8000" dirty="0"/>
              <a:t>F</a:t>
            </a:r>
            <a:r>
              <a:rPr lang="en-GB" sz="8000" dirty="0" smtClean="0"/>
              <a:t>unctionally very  limited, chair dependent, transitions with aid but sometimes  able  </a:t>
            </a:r>
            <a:r>
              <a:rPr lang="en-GB" sz="8000" dirty="0"/>
              <a:t>mobilise occasionally on </a:t>
            </a:r>
            <a:r>
              <a:rPr lang="en-GB" sz="8000" dirty="0" smtClean="0"/>
              <a:t>own</a:t>
            </a:r>
          </a:p>
          <a:p>
            <a:r>
              <a:rPr lang="en-GB" sz="8000" dirty="0"/>
              <a:t>L</a:t>
            </a:r>
            <a:r>
              <a:rPr lang="en-GB" sz="8000" dirty="0" smtClean="0"/>
              <a:t>ives </a:t>
            </a:r>
            <a:r>
              <a:rPr lang="en-GB" sz="8000" dirty="0"/>
              <a:t>with </a:t>
            </a:r>
            <a:r>
              <a:rPr lang="en-GB" sz="8000" dirty="0" smtClean="0"/>
              <a:t>him </a:t>
            </a:r>
            <a:r>
              <a:rPr lang="en-GB" sz="8000" dirty="0"/>
              <a:t>- stair lift in place past few days and </a:t>
            </a:r>
            <a:r>
              <a:rPr lang="en-GB" sz="8000" dirty="0" smtClean="0"/>
              <a:t>recent move </a:t>
            </a:r>
            <a:r>
              <a:rPr lang="en-GB" sz="8000" dirty="0"/>
              <a:t>from microenvironment on ground floor </a:t>
            </a:r>
            <a:r>
              <a:rPr lang="en-GB" sz="8000" dirty="0" smtClean="0"/>
              <a:t>upstairs now shares room </a:t>
            </a:r>
            <a:r>
              <a:rPr lang="en-GB" sz="8000" dirty="0"/>
              <a:t>with </a:t>
            </a:r>
            <a:r>
              <a:rPr lang="en-GB" sz="8000" dirty="0" smtClean="0"/>
              <a:t>husband. He is responsible for all her care and care of the house.  </a:t>
            </a:r>
            <a:r>
              <a:rPr lang="en-GB" sz="8000" dirty="0"/>
              <a:t>H</a:t>
            </a:r>
            <a:r>
              <a:rPr lang="en-GB" sz="8000" dirty="0" smtClean="0"/>
              <a:t>e tells you, he has </a:t>
            </a:r>
            <a:r>
              <a:rPr lang="en-GB" sz="8000" dirty="0"/>
              <a:t>had </a:t>
            </a:r>
            <a:r>
              <a:rPr lang="en-GB" sz="8000" dirty="0" smtClean="0"/>
              <a:t>his own recent </a:t>
            </a:r>
            <a:r>
              <a:rPr lang="en-GB" sz="8000" dirty="0"/>
              <a:t>possible serious </a:t>
            </a:r>
            <a:r>
              <a:rPr lang="en-GB" sz="8000" dirty="0" smtClean="0"/>
              <a:t>diagnosis. Note he is not registered at the same practice as his wife</a:t>
            </a:r>
          </a:p>
          <a:p>
            <a:r>
              <a:rPr lang="en-GB" sz="8000" dirty="0"/>
              <a:t>O</a:t>
            </a:r>
            <a:r>
              <a:rPr lang="en-GB" sz="8000" dirty="0" smtClean="0"/>
              <a:t>n a good day according to her husband she will be more responsive and cries less, enjoys having grandchildren around </a:t>
            </a:r>
            <a:r>
              <a:rPr lang="en-GB" sz="8000" dirty="0"/>
              <a:t>   </a:t>
            </a:r>
            <a:endParaRPr lang="en-GB" sz="8000" dirty="0" smtClean="0"/>
          </a:p>
          <a:p>
            <a:pPr marL="0" indent="0">
              <a:buNone/>
            </a:pPr>
            <a:r>
              <a:rPr lang="en-GB" sz="8000" dirty="0"/>
              <a:t>  </a:t>
            </a:r>
            <a:br>
              <a:rPr lang="en-GB" sz="8000" dirty="0"/>
            </a:br>
            <a:r>
              <a:rPr lang="en-GB" sz="8000" dirty="0"/>
              <a:t>Consent through husband to examine </a:t>
            </a:r>
            <a:r>
              <a:rPr lang="en-GB" sz="8000" dirty="0" smtClean="0"/>
              <a:t>Mrs S</a:t>
            </a:r>
          </a:p>
          <a:p>
            <a:pPr marL="0" indent="0">
              <a:buNone/>
            </a:pPr>
            <a:r>
              <a:rPr lang="en-GB" sz="8000" dirty="0" smtClean="0"/>
              <a:t>You examine her and you note bruising over the left clavicle </a:t>
            </a:r>
          </a:p>
          <a:p>
            <a:pPr marL="0" indent="0">
              <a:buNone/>
            </a:pPr>
            <a:r>
              <a:rPr lang="en-GB" dirty="0" smtClean="0"/>
              <a:t> </a:t>
            </a:r>
            <a:r>
              <a:rPr lang="en-GB" dirty="0"/>
              <a:t>                                </a:t>
            </a:r>
            <a:br>
              <a:rPr lang="en-GB" dirty="0"/>
            </a:br>
            <a:endParaRPr lang="en-US" dirty="0"/>
          </a:p>
        </p:txBody>
      </p:sp>
    </p:spTree>
    <p:extLst>
      <p:ext uri="{BB962C8B-B14F-4D97-AF65-F5344CB8AC3E}">
        <p14:creationId xmlns:p14="http://schemas.microsoft.com/office/powerpoint/2010/main" val="192740412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170605" y="3006442"/>
            <a:ext cx="2682303" cy="82604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Admission avoidance</a:t>
            </a:r>
          </a:p>
        </p:txBody>
      </p:sp>
      <p:sp>
        <p:nvSpPr>
          <p:cNvPr id="3" name="Left Arrow 2"/>
          <p:cNvSpPr/>
          <p:nvPr/>
        </p:nvSpPr>
        <p:spPr>
          <a:xfrm>
            <a:off x="5918247" y="1633578"/>
            <a:ext cx="3000648" cy="616449"/>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Acute on Chronic confusion </a:t>
            </a:r>
          </a:p>
        </p:txBody>
      </p:sp>
      <p:sp>
        <p:nvSpPr>
          <p:cNvPr id="6" name="Right Arrow 5"/>
          <p:cNvSpPr/>
          <p:nvPr/>
        </p:nvSpPr>
        <p:spPr>
          <a:xfrm>
            <a:off x="341212" y="1372970"/>
            <a:ext cx="2817932" cy="8260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I don’t know the person or their family </a:t>
            </a:r>
            <a:endParaRPr lang="en-US" sz="1200" dirty="0"/>
          </a:p>
        </p:txBody>
      </p:sp>
      <p:sp>
        <p:nvSpPr>
          <p:cNvPr id="7" name="Right Arrow 6"/>
          <p:cNvSpPr/>
          <p:nvPr/>
        </p:nvSpPr>
        <p:spPr>
          <a:xfrm>
            <a:off x="170605" y="4658526"/>
            <a:ext cx="2316282" cy="8260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I don’t know what to do next </a:t>
            </a:r>
            <a:endParaRPr lang="en-US" sz="1200" dirty="0"/>
          </a:p>
        </p:txBody>
      </p:sp>
      <p:sp>
        <p:nvSpPr>
          <p:cNvPr id="8" name="Right Arrow 7"/>
          <p:cNvSpPr/>
          <p:nvPr/>
        </p:nvSpPr>
        <p:spPr>
          <a:xfrm>
            <a:off x="170605" y="2233756"/>
            <a:ext cx="2316282" cy="8260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I will upset the family </a:t>
            </a:r>
            <a:endParaRPr lang="en-US" sz="1200" dirty="0"/>
          </a:p>
        </p:txBody>
      </p:sp>
      <p:sp>
        <p:nvSpPr>
          <p:cNvPr id="9" name="Left Arrow 8"/>
          <p:cNvSpPr/>
          <p:nvPr/>
        </p:nvSpPr>
        <p:spPr>
          <a:xfrm>
            <a:off x="5459388" y="2321267"/>
            <a:ext cx="3535332" cy="797999"/>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Difficult to examine in their setting</a:t>
            </a:r>
            <a:endParaRPr lang="en-US" sz="1600" dirty="0"/>
          </a:p>
        </p:txBody>
      </p:sp>
      <p:sp>
        <p:nvSpPr>
          <p:cNvPr id="10" name="Left Arrow 9"/>
          <p:cNvSpPr/>
          <p:nvPr/>
        </p:nvSpPr>
        <p:spPr>
          <a:xfrm>
            <a:off x="5656082" y="3524259"/>
            <a:ext cx="3000648" cy="616449"/>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Unwell and Alone at night</a:t>
            </a:r>
            <a:endParaRPr lang="en-US" dirty="0"/>
          </a:p>
        </p:txBody>
      </p:sp>
      <p:sp>
        <p:nvSpPr>
          <p:cNvPr id="11" name="Left Arrow 10"/>
          <p:cNvSpPr/>
          <p:nvPr/>
        </p:nvSpPr>
        <p:spPr>
          <a:xfrm>
            <a:off x="4900179" y="4427895"/>
            <a:ext cx="4018716" cy="936248"/>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Confined to bed and dependent on someone who is cognitively impaired </a:t>
            </a:r>
            <a:endParaRPr lang="en-US" sz="1400" dirty="0"/>
          </a:p>
        </p:txBody>
      </p:sp>
      <p:sp>
        <p:nvSpPr>
          <p:cNvPr id="12" name="Right Arrow 11"/>
          <p:cNvSpPr/>
          <p:nvPr/>
        </p:nvSpPr>
        <p:spPr>
          <a:xfrm>
            <a:off x="341212" y="617288"/>
            <a:ext cx="2316282" cy="8260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I am Hungry Angry Late Tired </a:t>
            </a:r>
            <a:endParaRPr lang="en-US" sz="1200" b="1" dirty="0"/>
          </a:p>
        </p:txBody>
      </p:sp>
      <p:sp>
        <p:nvSpPr>
          <p:cNvPr id="13" name="Right Arrow 12"/>
          <p:cNvSpPr/>
          <p:nvPr/>
        </p:nvSpPr>
        <p:spPr>
          <a:xfrm>
            <a:off x="214465" y="5537117"/>
            <a:ext cx="2988539" cy="8260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Person has limited English and no interpreter</a:t>
            </a:r>
            <a:endParaRPr lang="en-US" sz="1200" dirty="0"/>
          </a:p>
        </p:txBody>
      </p:sp>
      <p:sp>
        <p:nvSpPr>
          <p:cNvPr id="15" name="Right Arrow 14"/>
          <p:cNvSpPr/>
          <p:nvPr/>
        </p:nvSpPr>
        <p:spPr>
          <a:xfrm>
            <a:off x="341212" y="3832484"/>
            <a:ext cx="2316282" cy="8260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err="1" smtClean="0"/>
              <a:t>Carer</a:t>
            </a:r>
            <a:r>
              <a:rPr lang="en-US" sz="1200" dirty="0" smtClean="0"/>
              <a:t> seems to know best</a:t>
            </a:r>
            <a:endParaRPr lang="en-US" sz="1200" dirty="0"/>
          </a:p>
        </p:txBody>
      </p:sp>
      <p:sp>
        <p:nvSpPr>
          <p:cNvPr id="17" name="TextBox 16"/>
          <p:cNvSpPr txBox="1"/>
          <p:nvPr/>
        </p:nvSpPr>
        <p:spPr>
          <a:xfrm>
            <a:off x="722212" y="39492"/>
            <a:ext cx="7607300" cy="584776"/>
          </a:xfrm>
          <a:prstGeom prst="rect">
            <a:avLst/>
          </a:prstGeom>
          <a:noFill/>
        </p:spPr>
        <p:txBody>
          <a:bodyPr wrap="square" rtlCol="0">
            <a:spAutoFit/>
          </a:bodyPr>
          <a:lstStyle/>
          <a:p>
            <a:pPr algn="ctr"/>
            <a:r>
              <a:rPr lang="en-US" sz="3200" b="1" dirty="0" smtClean="0"/>
              <a:t>Coproducing care in difficult circumstances </a:t>
            </a:r>
            <a:endParaRPr lang="en-US" sz="3200" b="1" dirty="0"/>
          </a:p>
        </p:txBody>
      </p:sp>
      <p:sp>
        <p:nvSpPr>
          <p:cNvPr id="14" name="Cloud Callout 13"/>
          <p:cNvSpPr/>
          <p:nvPr/>
        </p:nvSpPr>
        <p:spPr>
          <a:xfrm>
            <a:off x="3203004" y="1220569"/>
            <a:ext cx="2144688" cy="3003049"/>
          </a:xfrm>
          <a:prstGeom prst="cloudCallou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404592" y="1935635"/>
            <a:ext cx="1803400" cy="1292662"/>
          </a:xfrm>
          <a:prstGeom prst="rect">
            <a:avLst/>
          </a:prstGeom>
          <a:noFill/>
        </p:spPr>
        <p:txBody>
          <a:bodyPr wrap="square" rtlCol="0">
            <a:spAutoFit/>
          </a:bodyPr>
          <a:lstStyle/>
          <a:p>
            <a:pPr algn="ctr"/>
            <a:r>
              <a:rPr lang="en-US" sz="2400" b="1" dirty="0" smtClean="0">
                <a:solidFill>
                  <a:schemeClr val="bg1"/>
                </a:solidFill>
              </a:rPr>
              <a:t>Self doubt </a:t>
            </a:r>
          </a:p>
          <a:p>
            <a:pPr algn="ctr"/>
            <a:r>
              <a:rPr lang="en-US" b="1" i="1" dirty="0" smtClean="0">
                <a:solidFill>
                  <a:schemeClr val="bg1"/>
                </a:solidFill>
              </a:rPr>
              <a:t>I don’t know what is </a:t>
            </a:r>
          </a:p>
          <a:p>
            <a:pPr algn="ctr"/>
            <a:r>
              <a:rPr lang="en-US" b="1" i="1" dirty="0" smtClean="0">
                <a:solidFill>
                  <a:schemeClr val="bg1"/>
                </a:solidFill>
              </a:rPr>
              <a:t>going on here?</a:t>
            </a:r>
          </a:p>
        </p:txBody>
      </p:sp>
    </p:spTree>
    <p:extLst>
      <p:ext uri="{BB962C8B-B14F-4D97-AF65-F5344CB8AC3E}">
        <p14:creationId xmlns:p14="http://schemas.microsoft.com/office/powerpoint/2010/main" val="408449585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b="1" dirty="0" smtClean="0"/>
              <a:t>A home visit - </a:t>
            </a:r>
            <a:r>
              <a:rPr lang="en-US" sz="3600" b="1" dirty="0"/>
              <a:t>3</a:t>
            </a:r>
            <a:r>
              <a:rPr lang="en-US" sz="3600" b="1" dirty="0" smtClean="0"/>
              <a:t> </a:t>
            </a:r>
            <a:endParaRPr lang="en-US" sz="3600" b="1" dirty="0"/>
          </a:p>
        </p:txBody>
      </p:sp>
      <p:sp>
        <p:nvSpPr>
          <p:cNvPr id="3" name="Content Placeholder 2"/>
          <p:cNvSpPr>
            <a:spLocks noGrp="1"/>
          </p:cNvSpPr>
          <p:nvPr>
            <p:ph idx="1"/>
          </p:nvPr>
        </p:nvSpPr>
        <p:spPr>
          <a:xfrm>
            <a:off x="457199" y="1189653"/>
            <a:ext cx="8229601" cy="5478398"/>
          </a:xfrm>
        </p:spPr>
        <p:txBody>
          <a:bodyPr>
            <a:normAutofit fontScale="62500" lnSpcReduction="20000"/>
          </a:bodyPr>
          <a:lstStyle/>
          <a:p>
            <a:r>
              <a:rPr lang="en-GB" dirty="0" smtClean="0"/>
              <a:t>Need for x-ray was discussed with husband  as uncertainty of diagnosis  </a:t>
            </a:r>
          </a:p>
          <a:p>
            <a:r>
              <a:rPr lang="en-GB" dirty="0" smtClean="0"/>
              <a:t>Mr S explained multiple barriers why he was  not able to take Mrs S for an x- ray that afternoon </a:t>
            </a:r>
          </a:p>
          <a:p>
            <a:r>
              <a:rPr lang="en-GB" dirty="0" smtClean="0"/>
              <a:t>Locum GP left with plan for analgesia </a:t>
            </a:r>
            <a:r>
              <a:rPr lang="en-GB" dirty="0"/>
              <a:t> </a:t>
            </a:r>
            <a:r>
              <a:rPr lang="en-GB" dirty="0" smtClean="0"/>
              <a:t>and to review in 48 hours</a:t>
            </a:r>
            <a:r>
              <a:rPr lang="en-GB" dirty="0"/>
              <a:t>  </a:t>
            </a:r>
            <a:r>
              <a:rPr lang="en-GB" dirty="0" smtClean="0"/>
              <a:t>when he would be back at practice as no clear handover plans were in place at the practice</a:t>
            </a:r>
          </a:p>
          <a:p>
            <a:r>
              <a:rPr lang="en-GB" dirty="0" smtClean="0"/>
              <a:t>Locum GP on reflection was unhappy with plan </a:t>
            </a:r>
            <a:r>
              <a:rPr lang="en-GB" dirty="0"/>
              <a:t> </a:t>
            </a:r>
            <a:r>
              <a:rPr lang="en-GB" dirty="0" smtClean="0"/>
              <a:t>and following morning called and spoke to duty doctor that patient needed to go into A/E for review and not wait</a:t>
            </a:r>
          </a:p>
          <a:p>
            <a:r>
              <a:rPr lang="en-GB" dirty="0" smtClean="0"/>
              <a:t>Duty Doctor said that they didn’t know patient or family and best for Locum GP to call Mr S and let him know change of plan </a:t>
            </a:r>
          </a:p>
          <a:p>
            <a:r>
              <a:rPr lang="en-GB" dirty="0" smtClean="0"/>
              <a:t>Locum GP called and encouraged Mr S to take Mrs S to A/E</a:t>
            </a:r>
          </a:p>
          <a:p>
            <a:r>
              <a:rPr lang="en-GB" dirty="0" smtClean="0"/>
              <a:t>X-ray showed fractured clavicle </a:t>
            </a:r>
          </a:p>
          <a:p>
            <a:r>
              <a:rPr lang="en-GB" dirty="0" smtClean="0"/>
              <a:t>Mrs S was admitted </a:t>
            </a:r>
            <a:r>
              <a:rPr lang="en-GB" dirty="0"/>
              <a:t> </a:t>
            </a:r>
            <a:r>
              <a:rPr lang="en-GB" dirty="0" smtClean="0"/>
              <a:t>as carer burden was recognised</a:t>
            </a:r>
          </a:p>
          <a:p>
            <a:r>
              <a:rPr lang="en-GB" dirty="0" smtClean="0"/>
              <a:t>Mrs S was moved to supported accommodation where she now lives</a:t>
            </a:r>
          </a:p>
          <a:p>
            <a:r>
              <a:rPr lang="en-GB" dirty="0" smtClean="0"/>
              <a:t>Mr S diagnosed with lung cancer and died a few months after this event </a:t>
            </a:r>
          </a:p>
          <a:p>
            <a:pPr marL="0" indent="0">
              <a:buNone/>
            </a:pPr>
            <a:r>
              <a:rPr lang="en-GB" dirty="0"/>
              <a:t>                          </a:t>
            </a:r>
            <a:br>
              <a:rPr lang="en-GB" dirty="0"/>
            </a:br>
            <a:endParaRPr lang="en-US" dirty="0"/>
          </a:p>
        </p:txBody>
      </p:sp>
    </p:spTree>
    <p:extLst>
      <p:ext uri="{BB962C8B-B14F-4D97-AF65-F5344CB8AC3E}">
        <p14:creationId xmlns:p14="http://schemas.microsoft.com/office/powerpoint/2010/main" val="1024299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618" y="227088"/>
            <a:ext cx="8211380" cy="1200329"/>
          </a:xfrm>
          <a:prstGeom prst="rect">
            <a:avLst/>
          </a:prstGeom>
        </p:spPr>
        <p:txBody>
          <a:bodyPr wrap="square">
            <a:spAutoFit/>
          </a:bodyPr>
          <a:lstStyle/>
          <a:p>
            <a:pPr algn="ctr"/>
            <a:r>
              <a:rPr lang="en-US" sz="3600" b="1" dirty="0" smtClean="0">
                <a:solidFill>
                  <a:srgbClr val="FF0000"/>
                </a:solidFill>
              </a:rPr>
              <a:t>Handing over </a:t>
            </a:r>
            <a:r>
              <a:rPr lang="en-US" sz="3600" b="1" dirty="0">
                <a:solidFill>
                  <a:srgbClr val="FF0000"/>
                </a:solidFill>
              </a:rPr>
              <a:t>e</a:t>
            </a:r>
            <a:r>
              <a:rPr lang="en-US" sz="3600" b="1" dirty="0" smtClean="0">
                <a:solidFill>
                  <a:srgbClr val="FF0000"/>
                </a:solidFill>
              </a:rPr>
              <a:t>arly recognition of    vulnerability amongst the ‘frail’</a:t>
            </a:r>
            <a:endParaRPr lang="en-US" sz="3600" b="1" dirty="0">
              <a:solidFill>
                <a:srgbClr val="FF0000"/>
              </a:solidFill>
            </a:endParaRPr>
          </a:p>
        </p:txBody>
      </p:sp>
      <p:pic>
        <p:nvPicPr>
          <p:cNvPr id="3" name="Picture 2"/>
          <p:cNvPicPr>
            <a:picLocks noChangeAspect="1"/>
          </p:cNvPicPr>
          <p:nvPr/>
        </p:nvPicPr>
        <p:blipFill>
          <a:blip r:embed="rId2"/>
          <a:stretch>
            <a:fillRect/>
          </a:stretch>
        </p:blipFill>
        <p:spPr>
          <a:xfrm>
            <a:off x="1887005" y="1536700"/>
            <a:ext cx="4698929" cy="4603807"/>
          </a:xfrm>
          <a:prstGeom prst="rect">
            <a:avLst/>
          </a:prstGeom>
        </p:spPr>
      </p:pic>
      <p:sp>
        <p:nvSpPr>
          <p:cNvPr id="5" name="TextBox 4"/>
          <p:cNvSpPr txBox="1"/>
          <p:nvPr/>
        </p:nvSpPr>
        <p:spPr>
          <a:xfrm>
            <a:off x="4189521" y="2614180"/>
            <a:ext cx="1576279" cy="954107"/>
          </a:xfrm>
          <a:prstGeom prst="rect">
            <a:avLst/>
          </a:prstGeom>
          <a:noFill/>
        </p:spPr>
        <p:txBody>
          <a:bodyPr wrap="square" rtlCol="0">
            <a:spAutoFit/>
          </a:bodyPr>
          <a:lstStyle/>
          <a:p>
            <a:pPr algn="ctr"/>
            <a:r>
              <a:rPr lang="en-US" sz="2800" b="1" dirty="0" smtClean="0">
                <a:solidFill>
                  <a:srgbClr val="008000"/>
                </a:solidFill>
              </a:rPr>
              <a:t>Shared Decisions</a:t>
            </a:r>
            <a:endParaRPr lang="en-US" sz="2800" b="1" dirty="0">
              <a:solidFill>
                <a:srgbClr val="008000"/>
              </a:solidFill>
            </a:endParaRPr>
          </a:p>
        </p:txBody>
      </p:sp>
      <p:sp>
        <p:nvSpPr>
          <p:cNvPr id="6" name="TextBox 5"/>
          <p:cNvSpPr txBox="1"/>
          <p:nvPr/>
        </p:nvSpPr>
        <p:spPr>
          <a:xfrm>
            <a:off x="3423120" y="5308760"/>
            <a:ext cx="2031632" cy="307777"/>
          </a:xfrm>
          <a:prstGeom prst="rect">
            <a:avLst/>
          </a:prstGeom>
          <a:noFill/>
        </p:spPr>
        <p:txBody>
          <a:bodyPr wrap="square" rtlCol="0">
            <a:spAutoFit/>
          </a:bodyPr>
          <a:lstStyle/>
          <a:p>
            <a:pPr algn="ctr"/>
            <a:r>
              <a:rPr lang="en-US" sz="1400" b="1" dirty="0" smtClean="0"/>
              <a:t>Handy Approach to Care </a:t>
            </a:r>
            <a:endParaRPr lang="en-US" sz="1400" b="1"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3423120" y="5234410"/>
            <a:ext cx="182880" cy="182880"/>
          </a:xfrm>
          <a:prstGeom prst="rect">
            <a:avLst/>
          </a:prstGeom>
          <a:noFill/>
          <a:ln>
            <a:noFill/>
          </a:ln>
        </p:spPr>
      </p:pic>
      <p:sp>
        <p:nvSpPr>
          <p:cNvPr id="8" name="TextBox 7"/>
          <p:cNvSpPr txBox="1"/>
          <p:nvPr/>
        </p:nvSpPr>
        <p:spPr>
          <a:xfrm>
            <a:off x="3606000" y="5582719"/>
            <a:ext cx="615175" cy="215444"/>
          </a:xfrm>
          <a:prstGeom prst="rect">
            <a:avLst/>
          </a:prstGeom>
          <a:noFill/>
        </p:spPr>
        <p:txBody>
          <a:bodyPr wrap="square" rtlCol="0">
            <a:spAutoFit/>
          </a:bodyPr>
          <a:lstStyle/>
          <a:p>
            <a:r>
              <a:rPr lang="en-US" sz="800" dirty="0" smtClean="0"/>
              <a:t>Sparrow</a:t>
            </a:r>
            <a:endParaRPr lang="en-US" sz="800" dirty="0"/>
          </a:p>
        </p:txBody>
      </p:sp>
    </p:spTree>
    <p:extLst>
      <p:ext uri="{BB962C8B-B14F-4D97-AF65-F5344CB8AC3E}">
        <p14:creationId xmlns:p14="http://schemas.microsoft.com/office/powerpoint/2010/main" val="367799244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8-14 at 16.50.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100" y="853638"/>
            <a:ext cx="4037116" cy="3329461"/>
          </a:xfrm>
          <a:prstGeom prst="rect">
            <a:avLst/>
          </a:prstGeom>
        </p:spPr>
      </p:pic>
      <p:sp>
        <p:nvSpPr>
          <p:cNvPr id="6" name="Rectangle 5"/>
          <p:cNvSpPr/>
          <p:nvPr/>
        </p:nvSpPr>
        <p:spPr>
          <a:xfrm>
            <a:off x="5349875" y="5362773"/>
            <a:ext cx="2714625" cy="830997"/>
          </a:xfrm>
          <a:prstGeom prst="rect">
            <a:avLst/>
          </a:prstGeom>
        </p:spPr>
        <p:txBody>
          <a:bodyPr wrap="square">
            <a:spAutoFit/>
          </a:bodyPr>
          <a:lstStyle/>
          <a:p>
            <a:pPr algn="ctr"/>
            <a:r>
              <a:rPr lang="en-GB" sz="1600" i="1" dirty="0" smtClean="0">
                <a:solidFill>
                  <a:schemeClr val="bg1"/>
                </a:solidFill>
              </a:rPr>
              <a:t>‘I </a:t>
            </a:r>
            <a:r>
              <a:rPr lang="en-GB" sz="1600" i="1" dirty="0">
                <a:solidFill>
                  <a:schemeClr val="bg1"/>
                </a:solidFill>
              </a:rPr>
              <a:t>told you I was </a:t>
            </a:r>
            <a:r>
              <a:rPr lang="en-GB" sz="1600" i="1" dirty="0" smtClean="0">
                <a:solidFill>
                  <a:schemeClr val="bg1"/>
                </a:solidFill>
              </a:rPr>
              <a:t>ill’</a:t>
            </a:r>
          </a:p>
          <a:p>
            <a:pPr algn="ctr"/>
            <a:r>
              <a:rPr lang="en-GB" sz="1600" dirty="0" smtClean="0">
                <a:solidFill>
                  <a:schemeClr val="bg1"/>
                </a:solidFill>
              </a:rPr>
              <a:t> </a:t>
            </a:r>
            <a:endParaRPr lang="en-GB" sz="1600" dirty="0">
              <a:solidFill>
                <a:schemeClr val="bg1"/>
              </a:solidFill>
            </a:endParaRPr>
          </a:p>
          <a:p>
            <a:pPr algn="ctr"/>
            <a:r>
              <a:rPr lang="en-GB" sz="1600" dirty="0" smtClean="0">
                <a:solidFill>
                  <a:schemeClr val="bg1"/>
                </a:solidFill>
              </a:rPr>
              <a:t>SPIKE MILLIGAN</a:t>
            </a:r>
            <a:endParaRPr lang="en-GB" sz="1600" dirty="0">
              <a:solidFill>
                <a:schemeClr val="bg1"/>
              </a:solidFill>
            </a:endParaRPr>
          </a:p>
        </p:txBody>
      </p:sp>
      <p:sp>
        <p:nvSpPr>
          <p:cNvPr id="7" name="TextBox 6"/>
          <p:cNvSpPr txBox="1"/>
          <p:nvPr/>
        </p:nvSpPr>
        <p:spPr>
          <a:xfrm>
            <a:off x="408101" y="3597870"/>
            <a:ext cx="3822690" cy="461665"/>
          </a:xfrm>
          <a:prstGeom prst="rect">
            <a:avLst/>
          </a:prstGeom>
          <a:noFill/>
        </p:spPr>
        <p:txBody>
          <a:bodyPr wrap="square" rtlCol="0">
            <a:spAutoFit/>
          </a:bodyPr>
          <a:lstStyle/>
          <a:p>
            <a:r>
              <a:rPr lang="en-US" sz="1200" dirty="0" smtClean="0">
                <a:solidFill>
                  <a:srgbClr val="FFFFFF"/>
                </a:solidFill>
              </a:rPr>
              <a:t>RS </a:t>
            </a:r>
            <a:r>
              <a:rPr lang="en-US" sz="1200" dirty="0">
                <a:solidFill>
                  <a:srgbClr val="FFFFFF"/>
                </a:solidFill>
              </a:rPr>
              <a:t>THOMAS at his home on </a:t>
            </a:r>
            <a:r>
              <a:rPr lang="en-US" sz="1200" dirty="0" smtClean="0">
                <a:solidFill>
                  <a:srgbClr val="FFFFFF"/>
                </a:solidFill>
              </a:rPr>
              <a:t>the LLYN PENINSULA </a:t>
            </a:r>
            <a:r>
              <a:rPr lang="en-US" sz="1200" dirty="0">
                <a:solidFill>
                  <a:srgbClr val="FFFFFF"/>
                </a:solidFill>
              </a:rPr>
              <a:t>September </a:t>
            </a:r>
            <a:r>
              <a:rPr lang="en-US" sz="1200" dirty="0" smtClean="0">
                <a:solidFill>
                  <a:srgbClr val="FFFFFF"/>
                </a:solidFill>
              </a:rPr>
              <a:t>1997 *</a:t>
            </a:r>
            <a:endParaRPr lang="en-GB" sz="1200" dirty="0">
              <a:solidFill>
                <a:schemeClr val="bg1"/>
              </a:solidFill>
            </a:endParaRPr>
          </a:p>
        </p:txBody>
      </p:sp>
      <p:sp>
        <p:nvSpPr>
          <p:cNvPr id="8" name="Rectangle 7"/>
          <p:cNvSpPr/>
          <p:nvPr/>
        </p:nvSpPr>
        <p:spPr>
          <a:xfrm>
            <a:off x="232142" y="4390154"/>
            <a:ext cx="8212914" cy="2492990"/>
          </a:xfrm>
          <a:prstGeom prst="rect">
            <a:avLst/>
          </a:prstGeom>
        </p:spPr>
        <p:txBody>
          <a:bodyPr wrap="square">
            <a:spAutoFit/>
          </a:bodyPr>
          <a:lstStyle/>
          <a:p>
            <a:r>
              <a:rPr lang="en-GB" sz="1600" b="1" dirty="0" smtClean="0"/>
              <a:t>Living </a:t>
            </a:r>
            <a:r>
              <a:rPr lang="en-GB" sz="1600" b="1" dirty="0"/>
              <a:t>well at the End of Life. Adapting Health Care to serious chronic illness in old </a:t>
            </a:r>
            <a:r>
              <a:rPr lang="en-GB" sz="1600" b="1" dirty="0" smtClean="0"/>
              <a:t>Age  </a:t>
            </a:r>
            <a:r>
              <a:rPr lang="en-GB" sz="1600" dirty="0" smtClean="0"/>
              <a:t>(RAND 2003) </a:t>
            </a:r>
            <a:r>
              <a:rPr lang="en-GB" sz="1200" dirty="0" smtClean="0"/>
              <a:t>[1]</a:t>
            </a:r>
          </a:p>
          <a:p>
            <a:r>
              <a:rPr lang="en-US" sz="1600" b="1" dirty="0" smtClean="0"/>
              <a:t>The </a:t>
            </a:r>
            <a:r>
              <a:rPr lang="en-US" sz="1600" b="1" dirty="0"/>
              <a:t>End of the Disease Era </a:t>
            </a:r>
            <a:r>
              <a:rPr lang="en-US" sz="1600" dirty="0" smtClean="0"/>
              <a:t>(Am J Med 2004)</a:t>
            </a:r>
            <a:r>
              <a:rPr lang="en-US" sz="1200" dirty="0" smtClean="0"/>
              <a:t> [2]</a:t>
            </a:r>
            <a:endParaRPr lang="en-US" sz="1200" dirty="0"/>
          </a:p>
          <a:p>
            <a:r>
              <a:rPr lang="en-US" sz="1600" b="1" dirty="0" smtClean="0"/>
              <a:t>Medical </a:t>
            </a:r>
            <a:r>
              <a:rPr lang="en-US" sz="1600" b="1" dirty="0"/>
              <a:t>care for the final years of life: "When you're 83, it's not going to be </a:t>
            </a:r>
            <a:r>
              <a:rPr lang="en-US" sz="1600" b="1" dirty="0" smtClean="0"/>
              <a:t>20 years”  </a:t>
            </a:r>
            <a:r>
              <a:rPr lang="en-US" sz="1600" dirty="0" smtClean="0"/>
              <a:t>(JAMA 2009) </a:t>
            </a:r>
            <a:r>
              <a:rPr lang="en-US" sz="1200" dirty="0" smtClean="0"/>
              <a:t>[3]</a:t>
            </a:r>
          </a:p>
          <a:p>
            <a:r>
              <a:rPr lang="en-GB" sz="1600" b="1" dirty="0"/>
              <a:t>Epidemiology of </a:t>
            </a:r>
            <a:r>
              <a:rPr lang="en-GB" sz="1600" b="1" dirty="0" err="1"/>
              <a:t>multimorbidity</a:t>
            </a:r>
            <a:r>
              <a:rPr lang="en-GB" sz="1600" b="1" dirty="0"/>
              <a:t> and implications for health care, research, and medical </a:t>
            </a:r>
            <a:r>
              <a:rPr lang="en-GB" sz="1600" b="1" dirty="0" smtClean="0"/>
              <a:t>education </a:t>
            </a:r>
            <a:r>
              <a:rPr lang="en-GB" sz="1600" dirty="0" smtClean="0"/>
              <a:t>(Lancet 2012)</a:t>
            </a:r>
            <a:r>
              <a:rPr lang="en-GB" sz="1600" dirty="0"/>
              <a:t> </a:t>
            </a:r>
            <a:r>
              <a:rPr lang="en-GB" sz="1200" i="1" dirty="0">
                <a:solidFill>
                  <a:srgbClr val="FF0000"/>
                </a:solidFill>
              </a:rPr>
              <a:t>Onset of </a:t>
            </a:r>
            <a:r>
              <a:rPr lang="en-GB" sz="1200" i="1" dirty="0" err="1">
                <a:solidFill>
                  <a:srgbClr val="FF0000"/>
                </a:solidFill>
              </a:rPr>
              <a:t>multimorbidity</a:t>
            </a:r>
            <a:r>
              <a:rPr lang="en-GB" sz="1200" i="1" dirty="0">
                <a:solidFill>
                  <a:srgbClr val="FF0000"/>
                </a:solidFill>
              </a:rPr>
              <a:t> occurred 10–15 years earlier in people living in the most deprived areas compared with the most </a:t>
            </a:r>
            <a:r>
              <a:rPr lang="en-GB" sz="1200" i="1" dirty="0" smtClean="0">
                <a:solidFill>
                  <a:srgbClr val="FF0000"/>
                </a:solidFill>
              </a:rPr>
              <a:t>affluent </a:t>
            </a:r>
            <a:r>
              <a:rPr lang="en-GB" sz="1200" dirty="0" smtClean="0"/>
              <a:t>[4]</a:t>
            </a:r>
            <a:endParaRPr lang="en-GB" sz="1200" dirty="0"/>
          </a:p>
          <a:p>
            <a:pPr marL="171450" indent="-171450">
              <a:buFont typeface="Arial"/>
              <a:buChar char="•"/>
            </a:pPr>
            <a:endParaRPr lang="en-US" sz="1600" dirty="0" smtClean="0"/>
          </a:p>
          <a:p>
            <a:endParaRPr lang="en-US" sz="1600" dirty="0" smtClean="0"/>
          </a:p>
        </p:txBody>
      </p:sp>
      <p:sp>
        <p:nvSpPr>
          <p:cNvPr id="9" name="TextBox 8"/>
          <p:cNvSpPr txBox="1"/>
          <p:nvPr/>
        </p:nvSpPr>
        <p:spPr>
          <a:xfrm>
            <a:off x="4825772" y="853638"/>
            <a:ext cx="3619284" cy="1569660"/>
          </a:xfrm>
          <a:prstGeom prst="rect">
            <a:avLst/>
          </a:prstGeom>
          <a:noFill/>
        </p:spPr>
        <p:txBody>
          <a:bodyPr wrap="square" rtlCol="0">
            <a:spAutoFit/>
          </a:bodyPr>
          <a:lstStyle/>
          <a:p>
            <a:r>
              <a:rPr lang="en-US" sz="3200" dirty="0" smtClean="0"/>
              <a:t>Frail person? </a:t>
            </a:r>
          </a:p>
          <a:p>
            <a:r>
              <a:rPr lang="en-US" sz="3200" dirty="0" smtClean="0"/>
              <a:t>Frail community? </a:t>
            </a:r>
          </a:p>
          <a:p>
            <a:r>
              <a:rPr lang="en-US" sz="3200" dirty="0" smtClean="0"/>
              <a:t>Frail system? </a:t>
            </a:r>
            <a:endParaRPr lang="en-US" sz="3200" dirty="0"/>
          </a:p>
        </p:txBody>
      </p:sp>
      <p:sp>
        <p:nvSpPr>
          <p:cNvPr id="2" name="TextBox 1"/>
          <p:cNvSpPr txBox="1"/>
          <p:nvPr/>
        </p:nvSpPr>
        <p:spPr>
          <a:xfrm>
            <a:off x="928567" y="31852"/>
            <a:ext cx="6962295" cy="646331"/>
          </a:xfrm>
          <a:prstGeom prst="rect">
            <a:avLst/>
          </a:prstGeom>
          <a:noFill/>
        </p:spPr>
        <p:txBody>
          <a:bodyPr wrap="square" rtlCol="0">
            <a:spAutoFit/>
          </a:bodyPr>
          <a:lstStyle/>
          <a:p>
            <a:pPr algn="ctr"/>
            <a:r>
              <a:rPr lang="en-US" sz="3600" b="1" dirty="0" smtClean="0"/>
              <a:t>Subjective – Objective </a:t>
            </a:r>
            <a:endParaRPr lang="en-US" sz="3600" b="1" dirty="0"/>
          </a:p>
        </p:txBody>
      </p:sp>
      <p:sp>
        <p:nvSpPr>
          <p:cNvPr id="5" name="Rectangle 4"/>
          <p:cNvSpPr/>
          <p:nvPr/>
        </p:nvSpPr>
        <p:spPr>
          <a:xfrm>
            <a:off x="232142" y="6572266"/>
            <a:ext cx="1959992" cy="215444"/>
          </a:xfrm>
          <a:prstGeom prst="rect">
            <a:avLst/>
          </a:prstGeom>
        </p:spPr>
        <p:txBody>
          <a:bodyPr wrap="none">
            <a:spAutoFit/>
          </a:bodyPr>
          <a:lstStyle/>
          <a:p>
            <a:r>
              <a:rPr lang="en-GB" sz="800" b="1" dirty="0"/>
              <a:t>*</a:t>
            </a:r>
            <a:r>
              <a:rPr lang="en-GB" sz="800" dirty="0" smtClean="0"/>
              <a:t> https</a:t>
            </a:r>
            <a:r>
              <a:rPr lang="en-GB" sz="800" dirty="0"/>
              <a:t>://</a:t>
            </a:r>
            <a:r>
              <a:rPr lang="en-GB" sz="800" dirty="0" err="1"/>
              <a:t>howardbarlow.photoshelter.com</a:t>
            </a:r>
            <a:endParaRPr lang="en-GB" sz="800" dirty="0"/>
          </a:p>
        </p:txBody>
      </p:sp>
      <p:pic>
        <p:nvPicPr>
          <p:cNvPr id="11" name="Picture 10"/>
          <p:cNvPicPr/>
          <p:nvPr/>
        </p:nvPicPr>
        <p:blipFill>
          <a:blip r:embed="rId4">
            <a:extLst>
              <a:ext uri="{28A0092B-C50C-407E-A947-70E740481C1C}">
                <a14:useLocalDpi xmlns:a14="http://schemas.microsoft.com/office/drawing/2010/main" val="0"/>
              </a:ext>
            </a:extLst>
          </a:blip>
          <a:srcRect/>
          <a:stretch>
            <a:fillRect/>
          </a:stretch>
        </p:blipFill>
        <p:spPr bwMode="auto">
          <a:xfrm>
            <a:off x="4825772" y="2423299"/>
            <a:ext cx="2870199" cy="1759800"/>
          </a:xfrm>
          <a:prstGeom prst="rect">
            <a:avLst/>
          </a:prstGeom>
          <a:noFill/>
          <a:ln>
            <a:noFill/>
          </a:ln>
        </p:spPr>
      </p:pic>
    </p:spTree>
    <p:extLst>
      <p:ext uri="{BB962C8B-B14F-4D97-AF65-F5344CB8AC3E}">
        <p14:creationId xmlns:p14="http://schemas.microsoft.com/office/powerpoint/2010/main" val="57228979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1097280" y="1036320"/>
            <a:ext cx="6990080" cy="4653279"/>
          </a:xfrm>
          <a:prstGeom prst="rect">
            <a:avLst/>
          </a:prstGeom>
        </p:spPr>
      </p:pic>
      <p:sp>
        <p:nvSpPr>
          <p:cNvPr id="3" name="TextBox 2"/>
          <p:cNvSpPr txBox="1"/>
          <p:nvPr/>
        </p:nvSpPr>
        <p:spPr>
          <a:xfrm>
            <a:off x="4318668" y="2561877"/>
            <a:ext cx="306081" cy="1600438"/>
          </a:xfrm>
          <a:prstGeom prst="rect">
            <a:avLst/>
          </a:prstGeom>
          <a:noFill/>
        </p:spPr>
        <p:txBody>
          <a:bodyPr wrap="none" rtlCol="0">
            <a:spAutoFit/>
          </a:bodyPr>
          <a:lstStyle/>
          <a:p>
            <a:pPr algn="ctr"/>
            <a:r>
              <a:rPr lang="en-US" sz="1400" b="1" dirty="0" smtClean="0"/>
              <a:t>C</a:t>
            </a:r>
          </a:p>
          <a:p>
            <a:pPr algn="ctr"/>
            <a:r>
              <a:rPr lang="en-US" sz="1400" b="1" dirty="0" smtClean="0"/>
              <a:t>O</a:t>
            </a:r>
          </a:p>
          <a:p>
            <a:pPr algn="ctr"/>
            <a:r>
              <a:rPr lang="en-US" sz="1400" b="1" dirty="0" smtClean="0"/>
              <a:t>N</a:t>
            </a:r>
          </a:p>
          <a:p>
            <a:pPr algn="ctr"/>
            <a:r>
              <a:rPr lang="en-US" sz="1400" b="1" dirty="0" smtClean="0"/>
              <a:t>S</a:t>
            </a:r>
          </a:p>
          <a:p>
            <a:pPr algn="ctr"/>
            <a:r>
              <a:rPr lang="en-US" sz="1400" b="1" dirty="0" smtClean="0"/>
              <a:t>E</a:t>
            </a:r>
          </a:p>
          <a:p>
            <a:pPr algn="ctr"/>
            <a:r>
              <a:rPr lang="en-US" sz="1400" b="1" dirty="0" smtClean="0"/>
              <a:t>N</a:t>
            </a:r>
          </a:p>
          <a:p>
            <a:pPr algn="ctr"/>
            <a:r>
              <a:rPr lang="en-US" sz="1400" b="1" dirty="0"/>
              <a:t>T</a:t>
            </a:r>
          </a:p>
        </p:txBody>
      </p:sp>
      <p:sp>
        <p:nvSpPr>
          <p:cNvPr id="5" name="Title 1"/>
          <p:cNvSpPr txBox="1">
            <a:spLocks/>
          </p:cNvSpPr>
          <p:nvPr/>
        </p:nvSpPr>
        <p:spPr>
          <a:xfrm>
            <a:off x="457200" y="171429"/>
            <a:ext cx="8229600" cy="7736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smtClean="0"/>
              <a:t>How do we manage uncertainty? </a:t>
            </a:r>
            <a:r>
              <a:rPr lang="en-US" sz="3200" dirty="0" smtClean="0"/>
              <a:t/>
            </a:r>
            <a:br>
              <a:rPr lang="en-US" sz="3200" dirty="0" smtClean="0"/>
            </a:br>
            <a:endParaRPr lang="en-US" sz="3200" dirty="0"/>
          </a:p>
        </p:txBody>
      </p:sp>
      <p:sp>
        <p:nvSpPr>
          <p:cNvPr id="4" name="TextBox 3"/>
          <p:cNvSpPr txBox="1"/>
          <p:nvPr/>
        </p:nvSpPr>
        <p:spPr>
          <a:xfrm>
            <a:off x="2108200" y="5748635"/>
            <a:ext cx="5219700" cy="461665"/>
          </a:xfrm>
          <a:prstGeom prst="rect">
            <a:avLst/>
          </a:prstGeom>
          <a:noFill/>
        </p:spPr>
        <p:txBody>
          <a:bodyPr wrap="square" rtlCol="0">
            <a:spAutoFit/>
          </a:bodyPr>
          <a:lstStyle/>
          <a:p>
            <a:pPr algn="ctr"/>
            <a:r>
              <a:rPr lang="en-US" sz="2400" b="1" dirty="0" smtClean="0"/>
              <a:t>Every decision about me, with me </a:t>
            </a:r>
            <a:endParaRPr lang="en-US" sz="2400" b="1" dirty="0"/>
          </a:p>
        </p:txBody>
      </p:sp>
    </p:spTree>
    <p:extLst>
      <p:ext uri="{BB962C8B-B14F-4D97-AF65-F5344CB8AC3E}">
        <p14:creationId xmlns:p14="http://schemas.microsoft.com/office/powerpoint/2010/main" val="14408304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0" y="147638"/>
            <a:ext cx="8940924" cy="1143000"/>
          </a:xfrm>
        </p:spPr>
        <p:txBody>
          <a:bodyPr>
            <a:noAutofit/>
          </a:bodyPr>
          <a:lstStyle/>
          <a:p>
            <a:r>
              <a:rPr lang="en-US" sz="3200" b="1" dirty="0" smtClean="0"/>
              <a:t>Managing Uncertainty and Coproduction of Care</a:t>
            </a:r>
            <a:r>
              <a:rPr lang="en-US" sz="3200" dirty="0" smtClean="0"/>
              <a:t/>
            </a:r>
            <a:br>
              <a:rPr lang="en-US" sz="3200" dirty="0" smtClean="0"/>
            </a:br>
            <a:endParaRPr lang="en-US" sz="3200"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l="-13371" r="-13371"/>
          <a:stretch>
            <a:fillRect/>
          </a:stretch>
        </p:blipFill>
        <p:spPr bwMode="auto">
          <a:xfrm>
            <a:off x="88900" y="825500"/>
            <a:ext cx="8597899" cy="5390466"/>
          </a:xfrm>
          <a:prstGeom prst="rect">
            <a:avLst/>
          </a:prstGeom>
          <a:noFill/>
          <a:ln>
            <a:noFill/>
          </a:ln>
        </p:spPr>
      </p:pic>
      <p:sp>
        <p:nvSpPr>
          <p:cNvPr id="3" name="TextBox 2"/>
          <p:cNvSpPr txBox="1"/>
          <p:nvPr/>
        </p:nvSpPr>
        <p:spPr>
          <a:xfrm>
            <a:off x="-1" y="6215966"/>
            <a:ext cx="4710435" cy="553998"/>
          </a:xfrm>
          <a:prstGeom prst="rect">
            <a:avLst/>
          </a:prstGeom>
          <a:noFill/>
        </p:spPr>
        <p:txBody>
          <a:bodyPr wrap="square" rtlCol="0">
            <a:spAutoFit/>
          </a:bodyPr>
          <a:lstStyle/>
          <a:p>
            <a:pPr fontAlgn="base"/>
            <a:r>
              <a:rPr lang="en-GB" sz="1000" dirty="0"/>
              <a:t>Realising the full potential of primary care: </a:t>
            </a:r>
            <a:endParaRPr lang="en-GB" sz="1000" dirty="0" smtClean="0"/>
          </a:p>
          <a:p>
            <a:pPr fontAlgn="base"/>
            <a:r>
              <a:rPr lang="en-GB" sz="1000" dirty="0" smtClean="0"/>
              <a:t>uniting </a:t>
            </a:r>
            <a:r>
              <a:rPr lang="en-GB" sz="1000" dirty="0"/>
              <a:t>the ‘two faces’ of </a:t>
            </a:r>
            <a:r>
              <a:rPr lang="en-GB" sz="1000" dirty="0" err="1" smtClean="0"/>
              <a:t>generalism</a:t>
            </a:r>
            <a:r>
              <a:rPr lang="en-GB" sz="1000" dirty="0" smtClean="0"/>
              <a:t>. </a:t>
            </a:r>
            <a:r>
              <a:rPr lang="en-GB" sz="1000" dirty="0"/>
              <a:t>BJGP 2017</a:t>
            </a:r>
          </a:p>
          <a:p>
            <a:pPr fontAlgn="base"/>
            <a:r>
              <a:rPr lang="en-GB" sz="1000" dirty="0"/>
              <a:t>Joanne Reeve and Richard Byng</a:t>
            </a:r>
          </a:p>
        </p:txBody>
      </p:sp>
      <p:pic>
        <p:nvPicPr>
          <p:cNvPr id="8" name="Content Placeholder 4" descr="Screen Shot 2019-10-28 at 19.40.43.jpg"/>
          <p:cNvPicPr>
            <a:picLocks noChangeAspect="1"/>
          </p:cNvPicPr>
          <p:nvPr/>
        </p:nvPicPr>
        <p:blipFill>
          <a:blip r:embed="rId4">
            <a:extLst>
              <a:ext uri="{28A0092B-C50C-407E-A947-70E740481C1C}">
                <a14:useLocalDpi xmlns:a14="http://schemas.microsoft.com/office/drawing/2010/main" val="0"/>
              </a:ext>
            </a:extLst>
          </a:blip>
          <a:srcRect l="-11934" r="-11934"/>
          <a:stretch>
            <a:fillRect/>
          </a:stretch>
        </p:blipFill>
        <p:spPr>
          <a:xfrm>
            <a:off x="7731208" y="969168"/>
            <a:ext cx="1171492" cy="1312863"/>
          </a:xfrm>
          <a:prstGeom prst="rect">
            <a:avLst/>
          </a:prstGeom>
        </p:spPr>
      </p:pic>
      <p:pic>
        <p:nvPicPr>
          <p:cNvPr id="9" name="Content Placeholder 8" descr="1Domestic Violence.jpg"/>
          <p:cNvPicPr>
            <a:picLocks noChangeAspect="1"/>
          </p:cNvPicPr>
          <p:nvPr/>
        </p:nvPicPr>
        <p:blipFill rotWithShape="1">
          <a:blip r:embed="rId5">
            <a:extLst>
              <a:ext uri="{28A0092B-C50C-407E-A947-70E740481C1C}">
                <a14:useLocalDpi xmlns:a14="http://schemas.microsoft.com/office/drawing/2010/main" val="0"/>
              </a:ext>
            </a:extLst>
          </a:blip>
          <a:srcRect b="-2290"/>
          <a:stretch/>
        </p:blipFill>
        <p:spPr>
          <a:xfrm>
            <a:off x="7837451" y="2438400"/>
            <a:ext cx="1065249" cy="1841499"/>
          </a:xfrm>
          <a:prstGeom prst="rect">
            <a:avLst/>
          </a:prstGeom>
        </p:spPr>
      </p:pic>
      <p:pic>
        <p:nvPicPr>
          <p:cNvPr id="11" name="Content Placeholder 5" descr="IMG_0057.jpg"/>
          <p:cNvPicPr>
            <a:picLocks noChangeAspect="1"/>
          </p:cNvPicPr>
          <p:nvPr/>
        </p:nvPicPr>
        <p:blipFill>
          <a:blip r:embed="rId6">
            <a:extLst>
              <a:ext uri="{28A0092B-C50C-407E-A947-70E740481C1C}">
                <a14:useLocalDpi xmlns:a14="http://schemas.microsoft.com/office/drawing/2010/main" val="0"/>
              </a:ext>
            </a:extLst>
          </a:blip>
          <a:srcRect l="-14923" r="-14923"/>
          <a:stretch>
            <a:fillRect/>
          </a:stretch>
        </p:blipFill>
        <p:spPr>
          <a:xfrm>
            <a:off x="7731208" y="4399371"/>
            <a:ext cx="1298616" cy="1726792"/>
          </a:xfrm>
          <a:prstGeom prst="rect">
            <a:avLst/>
          </a:prstGeom>
        </p:spPr>
      </p:pic>
      <p:pic>
        <p:nvPicPr>
          <p:cNvPr id="10" name="Picture 9"/>
          <p:cNvPicPr/>
          <p:nvPr/>
        </p:nvPicPr>
        <p:blipFill>
          <a:blip r:embed="rId7">
            <a:extLst>
              <a:ext uri="{28A0092B-C50C-407E-A947-70E740481C1C}">
                <a14:useLocalDpi xmlns:a14="http://schemas.microsoft.com/office/drawing/2010/main" val="0"/>
              </a:ext>
            </a:extLst>
          </a:blip>
          <a:srcRect/>
          <a:stretch>
            <a:fillRect/>
          </a:stretch>
        </p:blipFill>
        <p:spPr bwMode="auto">
          <a:xfrm>
            <a:off x="3879850" y="3632200"/>
            <a:ext cx="647700" cy="419100"/>
          </a:xfrm>
          <a:prstGeom prst="rect">
            <a:avLst/>
          </a:prstGeom>
          <a:noFill/>
          <a:ln>
            <a:noFill/>
          </a:ln>
        </p:spPr>
      </p:pic>
    </p:spTree>
    <p:extLst>
      <p:ext uri="{BB962C8B-B14F-4D97-AF65-F5344CB8AC3E}">
        <p14:creationId xmlns:p14="http://schemas.microsoft.com/office/powerpoint/2010/main" val="7195650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100" y="77694"/>
            <a:ext cx="8229600" cy="1143000"/>
          </a:xfrm>
        </p:spPr>
        <p:txBody>
          <a:bodyPr>
            <a:normAutofit/>
          </a:bodyPr>
          <a:lstStyle/>
          <a:p>
            <a:r>
              <a:rPr lang="en-US" sz="3600" b="1" dirty="0" smtClean="0"/>
              <a:t>What is the Handy Approach to Care?</a:t>
            </a:r>
            <a:endParaRPr lang="en-US" sz="3600" b="1" dirty="0"/>
          </a:p>
        </p:txBody>
      </p:sp>
      <p:sp>
        <p:nvSpPr>
          <p:cNvPr id="3" name="Content Placeholder 2"/>
          <p:cNvSpPr>
            <a:spLocks noGrp="1"/>
          </p:cNvSpPr>
          <p:nvPr>
            <p:ph idx="1"/>
          </p:nvPr>
        </p:nvSpPr>
        <p:spPr>
          <a:xfrm>
            <a:off x="457200" y="1220694"/>
            <a:ext cx="8229600" cy="5269006"/>
          </a:xfrm>
        </p:spPr>
        <p:txBody>
          <a:bodyPr>
            <a:normAutofit fontScale="70000" lnSpcReduction="20000"/>
          </a:bodyPr>
          <a:lstStyle/>
          <a:p>
            <a:r>
              <a:rPr lang="en-US" dirty="0" smtClean="0"/>
              <a:t>Integrated Framework for professionals to formulate and</a:t>
            </a:r>
            <a:r>
              <a:rPr lang="en-US" b="1" dirty="0" smtClean="0">
                <a:solidFill>
                  <a:srgbClr val="FF0000"/>
                </a:solidFill>
              </a:rPr>
              <a:t> safe handover</a:t>
            </a:r>
            <a:r>
              <a:rPr lang="en-US" b="1" dirty="0" smtClean="0"/>
              <a:t> </a:t>
            </a:r>
            <a:r>
              <a:rPr lang="en-US" dirty="0" smtClean="0"/>
              <a:t>care </a:t>
            </a:r>
            <a:r>
              <a:rPr lang="en-US" sz="1900" dirty="0" smtClean="0"/>
              <a:t>(</a:t>
            </a:r>
            <a:r>
              <a:rPr lang="en-US" sz="1900" dirty="0"/>
              <a:t>tested in </a:t>
            </a:r>
            <a:r>
              <a:rPr lang="en-US" sz="1900" dirty="0" err="1"/>
              <a:t>Newham</a:t>
            </a:r>
            <a:r>
              <a:rPr lang="en-US" sz="1900" dirty="0"/>
              <a:t> Community Health Services) [1]</a:t>
            </a:r>
          </a:p>
          <a:p>
            <a:r>
              <a:rPr lang="en-US" dirty="0" smtClean="0"/>
              <a:t>Balances narratives of dignity and safety Ideal for handovers </a:t>
            </a:r>
            <a:r>
              <a:rPr lang="en-US" sz="1900" dirty="0" smtClean="0"/>
              <a:t>[</a:t>
            </a:r>
            <a:r>
              <a:rPr lang="en-US" sz="1900" dirty="0"/>
              <a:t>2] </a:t>
            </a:r>
            <a:endParaRPr lang="en-US" sz="1900" dirty="0" smtClean="0"/>
          </a:p>
          <a:p>
            <a:r>
              <a:rPr lang="en-US" dirty="0" smtClean="0"/>
              <a:t>Combines all domains </a:t>
            </a:r>
            <a:r>
              <a:rPr lang="en-US" dirty="0"/>
              <a:t>of </a:t>
            </a:r>
            <a:r>
              <a:rPr lang="en-US" dirty="0" smtClean="0"/>
              <a:t>care: </a:t>
            </a:r>
            <a:endParaRPr lang="en-US" dirty="0"/>
          </a:p>
          <a:p>
            <a:pPr lvl="1"/>
            <a:r>
              <a:rPr lang="en-US" dirty="0"/>
              <a:t>Mental</a:t>
            </a:r>
          </a:p>
          <a:p>
            <a:pPr lvl="1"/>
            <a:r>
              <a:rPr lang="en-US" dirty="0" smtClean="0"/>
              <a:t>Physical </a:t>
            </a:r>
          </a:p>
          <a:p>
            <a:pPr lvl="1"/>
            <a:r>
              <a:rPr lang="en-US" dirty="0"/>
              <a:t>Social </a:t>
            </a:r>
          </a:p>
          <a:p>
            <a:pPr lvl="1"/>
            <a:r>
              <a:rPr lang="en-US" dirty="0" smtClean="0"/>
              <a:t>Personal</a:t>
            </a:r>
            <a:endParaRPr lang="en-US" sz="3400" dirty="0" smtClean="0"/>
          </a:p>
          <a:p>
            <a:r>
              <a:rPr lang="en-US" sz="3400" b="1" dirty="0" smtClean="0">
                <a:solidFill>
                  <a:srgbClr val="FF0000"/>
                </a:solidFill>
              </a:rPr>
              <a:t>Safe: Three Safeguarding Alerts (mental, physical, social)</a:t>
            </a:r>
            <a:endParaRPr lang="en-US" b="1" dirty="0" smtClean="0">
              <a:solidFill>
                <a:srgbClr val="FF0000"/>
              </a:solidFill>
            </a:endParaRPr>
          </a:p>
          <a:p>
            <a:r>
              <a:rPr lang="en-US" dirty="0" smtClean="0"/>
              <a:t>Easy to learn and to remember -  mapped on the hand </a:t>
            </a:r>
            <a:r>
              <a:rPr lang="en-US" sz="1900" dirty="0" smtClean="0"/>
              <a:t>(tested Tower Hamlets Community Health Services) [3] </a:t>
            </a:r>
            <a:endParaRPr lang="en-US" sz="1900" dirty="0"/>
          </a:p>
          <a:p>
            <a:r>
              <a:rPr lang="en-US" dirty="0" smtClean="0"/>
              <a:t>Quick to use</a:t>
            </a:r>
            <a:endParaRPr lang="en-US" dirty="0"/>
          </a:p>
          <a:p>
            <a:r>
              <a:rPr lang="en-US" dirty="0" smtClean="0"/>
              <a:t>Person-</a:t>
            </a:r>
            <a:r>
              <a:rPr lang="en-US" dirty="0" err="1" smtClean="0"/>
              <a:t>centred</a:t>
            </a:r>
            <a:r>
              <a:rPr lang="en-US" dirty="0" smtClean="0"/>
              <a:t>:  </a:t>
            </a:r>
            <a:r>
              <a:rPr lang="en-US" dirty="0"/>
              <a:t>Captures baseline  through an impression of the lived </a:t>
            </a:r>
            <a:r>
              <a:rPr lang="en-US" dirty="0" smtClean="0"/>
              <a:t>life of person receiving care</a:t>
            </a:r>
            <a:endParaRPr lang="en-US" dirty="0"/>
          </a:p>
          <a:p>
            <a:r>
              <a:rPr lang="en-US" dirty="0" smtClean="0"/>
              <a:t>Concise summary using five questions </a:t>
            </a:r>
          </a:p>
        </p:txBody>
      </p:sp>
      <p:pic>
        <p:nvPicPr>
          <p:cNvPr id="4" name="Picture 3"/>
          <p:cNvPicPr>
            <a:picLocks noChangeAspect="1"/>
          </p:cNvPicPr>
          <p:nvPr/>
        </p:nvPicPr>
        <p:blipFill>
          <a:blip r:embed="rId3"/>
          <a:stretch>
            <a:fillRect/>
          </a:stretch>
        </p:blipFill>
        <p:spPr>
          <a:xfrm>
            <a:off x="129046" y="172870"/>
            <a:ext cx="874254" cy="830430"/>
          </a:xfrm>
          <a:prstGeom prst="rect">
            <a:avLst/>
          </a:prstGeom>
        </p:spPr>
      </p:pic>
    </p:spTree>
    <p:extLst>
      <p:ext uri="{BB962C8B-B14F-4D97-AF65-F5344CB8AC3E}">
        <p14:creationId xmlns:p14="http://schemas.microsoft.com/office/powerpoint/2010/main" val="251627297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The Handy Approach to Care</a:t>
            </a:r>
            <a:r>
              <a:rPr lang="en-US" dirty="0" smtClean="0"/>
              <a:t/>
            </a:r>
            <a:br>
              <a:rPr lang="en-US" dirty="0" smtClean="0"/>
            </a:br>
            <a:r>
              <a:rPr lang="en-US" sz="2700" i="1" dirty="0" smtClean="0">
                <a:solidFill>
                  <a:srgbClr val="FF0000"/>
                </a:solidFill>
              </a:rPr>
              <a:t>Safe, Quick, Person </a:t>
            </a:r>
            <a:r>
              <a:rPr lang="en-US" sz="2700" i="1" dirty="0" err="1" smtClean="0">
                <a:solidFill>
                  <a:srgbClr val="FF0000"/>
                </a:solidFill>
              </a:rPr>
              <a:t>Centred</a:t>
            </a:r>
            <a:r>
              <a:rPr lang="en-US" sz="2700" i="1" dirty="0" smtClean="0">
                <a:solidFill>
                  <a:srgbClr val="FF0000"/>
                </a:solidFill>
              </a:rPr>
              <a:t> </a:t>
            </a:r>
            <a:endParaRPr lang="en-US" sz="2700" i="1" dirty="0">
              <a:solidFill>
                <a:srgbClr val="FF0000"/>
              </a:solidFill>
            </a:endParaRPr>
          </a:p>
        </p:txBody>
      </p:sp>
      <p:sp>
        <p:nvSpPr>
          <p:cNvPr id="3" name="Content Placeholder 2"/>
          <p:cNvSpPr>
            <a:spLocks noGrp="1"/>
          </p:cNvSpPr>
          <p:nvPr>
            <p:ph idx="1"/>
          </p:nvPr>
        </p:nvSpPr>
        <p:spPr>
          <a:xfrm>
            <a:off x="322257" y="1600200"/>
            <a:ext cx="8538530" cy="4851400"/>
          </a:xfrm>
        </p:spPr>
        <p:txBody>
          <a:bodyPr>
            <a:normAutofit fontScale="85000" lnSpcReduction="10000"/>
          </a:bodyPr>
          <a:lstStyle/>
          <a:p>
            <a:pPr marL="514350" indent="-514350">
              <a:buFont typeface="+mj-lt"/>
              <a:buAutoNum type="arabicPeriod"/>
            </a:pPr>
            <a:r>
              <a:rPr lang="en-US" dirty="0" smtClean="0"/>
              <a:t>Thumb/</a:t>
            </a:r>
            <a:r>
              <a:rPr lang="en-US" b="1" dirty="0" smtClean="0"/>
              <a:t>Cognition</a:t>
            </a:r>
            <a:r>
              <a:rPr lang="en-US" dirty="0" smtClean="0"/>
              <a:t>: Is Jean able </a:t>
            </a:r>
            <a:r>
              <a:rPr lang="en-US" dirty="0"/>
              <a:t>to remember what </a:t>
            </a:r>
            <a:r>
              <a:rPr lang="en-US" dirty="0" smtClean="0"/>
              <a:t>she </a:t>
            </a:r>
            <a:r>
              <a:rPr lang="en-US" dirty="0"/>
              <a:t>did yesterday? </a:t>
            </a:r>
            <a:r>
              <a:rPr lang="en-US" dirty="0" smtClean="0">
                <a:solidFill>
                  <a:srgbClr val="FF0000"/>
                </a:solidFill>
              </a:rPr>
              <a:t>*</a:t>
            </a:r>
          </a:p>
          <a:p>
            <a:pPr marL="514350" indent="-514350">
              <a:buFont typeface="+mj-lt"/>
              <a:buAutoNum type="arabicPeriod"/>
            </a:pPr>
            <a:r>
              <a:rPr lang="en-US" dirty="0" smtClean="0"/>
              <a:t>Index finger/</a:t>
            </a:r>
            <a:r>
              <a:rPr lang="en-US" b="1" dirty="0" smtClean="0"/>
              <a:t>Consent</a:t>
            </a:r>
            <a:r>
              <a:rPr lang="en-US" dirty="0" smtClean="0"/>
              <a:t>: Does Jean </a:t>
            </a:r>
            <a:r>
              <a:rPr lang="en-US" dirty="0"/>
              <a:t>give us permission to be involved in </a:t>
            </a:r>
            <a:r>
              <a:rPr lang="en-US" dirty="0" smtClean="0"/>
              <a:t>her </a:t>
            </a:r>
            <a:r>
              <a:rPr lang="en-US" dirty="0"/>
              <a:t>care</a:t>
            </a:r>
            <a:r>
              <a:rPr lang="en-US" dirty="0" smtClean="0"/>
              <a:t>?</a:t>
            </a:r>
          </a:p>
          <a:p>
            <a:pPr marL="514350" indent="-514350">
              <a:buFont typeface="+mj-lt"/>
              <a:buAutoNum type="arabicPeriod"/>
            </a:pPr>
            <a:r>
              <a:rPr lang="en-US" dirty="0" smtClean="0"/>
              <a:t>Middle finger /</a:t>
            </a:r>
            <a:r>
              <a:rPr lang="en-US" b="1" dirty="0" smtClean="0"/>
              <a:t>Function</a:t>
            </a:r>
            <a:r>
              <a:rPr lang="en-US" dirty="0" smtClean="0"/>
              <a:t>: Is Jean able </a:t>
            </a:r>
            <a:r>
              <a:rPr lang="en-US" dirty="0"/>
              <a:t>to get out of </a:t>
            </a:r>
            <a:r>
              <a:rPr lang="en-US" dirty="0" smtClean="0"/>
              <a:t>bed?</a:t>
            </a:r>
            <a:r>
              <a:rPr lang="en-US" dirty="0" smtClean="0">
                <a:solidFill>
                  <a:srgbClr val="FF0000"/>
                </a:solidFill>
              </a:rPr>
              <a:t>*</a:t>
            </a:r>
            <a:r>
              <a:rPr lang="en-US" dirty="0" smtClean="0"/>
              <a:t> </a:t>
            </a:r>
          </a:p>
          <a:p>
            <a:pPr marL="514350" indent="-514350">
              <a:buFont typeface="+mj-lt"/>
              <a:buAutoNum type="arabicPeriod"/>
            </a:pPr>
            <a:r>
              <a:rPr lang="en-US" dirty="0" smtClean="0"/>
              <a:t>Ring finger /</a:t>
            </a:r>
            <a:r>
              <a:rPr lang="en-US" b="1" dirty="0" smtClean="0"/>
              <a:t>Setting</a:t>
            </a:r>
            <a:r>
              <a:rPr lang="en-US" dirty="0" smtClean="0"/>
              <a:t>: Is Jean </a:t>
            </a:r>
            <a:r>
              <a:rPr lang="en-US" dirty="0"/>
              <a:t>alone at </a:t>
            </a:r>
            <a:r>
              <a:rPr lang="en-US" dirty="0" smtClean="0"/>
              <a:t>night or living with someone with impaired cognition?</a:t>
            </a:r>
            <a:r>
              <a:rPr lang="en-US" dirty="0" smtClean="0">
                <a:solidFill>
                  <a:srgbClr val="FF0000"/>
                </a:solidFill>
              </a:rPr>
              <a:t>* </a:t>
            </a:r>
          </a:p>
          <a:p>
            <a:pPr marL="514350" indent="-514350">
              <a:buFont typeface="+mj-lt"/>
              <a:buAutoNum type="arabicPeriod"/>
            </a:pPr>
            <a:r>
              <a:rPr lang="en-US" dirty="0" smtClean="0"/>
              <a:t>Little finger/</a:t>
            </a:r>
            <a:r>
              <a:rPr lang="en-US" b="1" dirty="0" smtClean="0"/>
              <a:t>Hopes</a:t>
            </a:r>
            <a:r>
              <a:rPr lang="en-US" dirty="0" smtClean="0"/>
              <a:t>: What </a:t>
            </a:r>
            <a:r>
              <a:rPr lang="en-US" dirty="0"/>
              <a:t>matters to </a:t>
            </a:r>
            <a:r>
              <a:rPr lang="en-US" dirty="0" smtClean="0"/>
              <a:t>Jean </a:t>
            </a:r>
            <a:r>
              <a:rPr lang="en-US" dirty="0"/>
              <a:t>when </a:t>
            </a:r>
            <a:r>
              <a:rPr lang="en-US" dirty="0" smtClean="0"/>
              <a:t>she </a:t>
            </a:r>
            <a:r>
              <a:rPr lang="en-US" dirty="0"/>
              <a:t>is having a good day? </a:t>
            </a:r>
            <a:r>
              <a:rPr lang="en-US" dirty="0" smtClean="0"/>
              <a:t>How does Jean get through her day?</a:t>
            </a:r>
          </a:p>
          <a:p>
            <a:pPr marL="0" indent="0">
              <a:buNone/>
            </a:pPr>
            <a:r>
              <a:rPr lang="en-US" dirty="0" smtClean="0">
                <a:solidFill>
                  <a:srgbClr val="FF0000"/>
                </a:solidFill>
              </a:rPr>
              <a:t>* </a:t>
            </a:r>
            <a:r>
              <a:rPr lang="en-US" sz="2100" b="1" dirty="0" smtClean="0">
                <a:solidFill>
                  <a:srgbClr val="FF0000"/>
                </a:solidFill>
              </a:rPr>
              <a:t>Safeguarding Alerts </a:t>
            </a:r>
            <a:endParaRPr lang="en-US" sz="2100" b="1" dirty="0">
              <a:solidFill>
                <a:srgbClr val="FF0000"/>
              </a:solidFill>
            </a:endParaRPr>
          </a:p>
          <a:p>
            <a:pPr marL="0" indent="0">
              <a:buNone/>
            </a:pPr>
            <a:endParaRPr lang="en-US" dirty="0"/>
          </a:p>
        </p:txBody>
      </p:sp>
      <p:pic>
        <p:nvPicPr>
          <p:cNvPr id="4" name="Picture 3"/>
          <p:cNvPicPr>
            <a:picLocks noChangeAspect="1"/>
          </p:cNvPicPr>
          <p:nvPr/>
        </p:nvPicPr>
        <p:blipFill>
          <a:blip r:embed="rId3"/>
          <a:stretch>
            <a:fillRect/>
          </a:stretch>
        </p:blipFill>
        <p:spPr>
          <a:xfrm>
            <a:off x="322256" y="341182"/>
            <a:ext cx="1146850" cy="1076456"/>
          </a:xfrm>
          <a:prstGeom prst="rect">
            <a:avLst/>
          </a:prstGeom>
        </p:spPr>
      </p:pic>
    </p:spTree>
    <p:extLst>
      <p:ext uri="{BB962C8B-B14F-4D97-AF65-F5344CB8AC3E}">
        <p14:creationId xmlns:p14="http://schemas.microsoft.com/office/powerpoint/2010/main" val="176024605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Safeguarding Alerts </a:t>
            </a:r>
            <a:endParaRPr lang="en-US" sz="3200" b="1"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b="1" dirty="0" smtClean="0"/>
              <a:t>Any cognitive impairment </a:t>
            </a:r>
            <a:r>
              <a:rPr lang="en-US" dirty="0" smtClean="0"/>
              <a:t>(cognition)</a:t>
            </a:r>
          </a:p>
          <a:p>
            <a:pPr lvl="1"/>
            <a:r>
              <a:rPr lang="en-US" dirty="0" smtClean="0"/>
              <a:t>Acute e.g. delirium</a:t>
            </a:r>
          </a:p>
          <a:p>
            <a:pPr lvl="1"/>
            <a:r>
              <a:rPr lang="en-US" dirty="0" smtClean="0"/>
              <a:t>Acute on chronic: e.g. delirium in a person with dementia</a:t>
            </a:r>
          </a:p>
          <a:p>
            <a:pPr lvl="1"/>
            <a:r>
              <a:rPr lang="en-US" dirty="0" smtClean="0"/>
              <a:t>Chronic e.g. person with dementia </a:t>
            </a:r>
          </a:p>
          <a:p>
            <a:pPr marL="514350" indent="-514350">
              <a:buFont typeface="+mj-lt"/>
              <a:buAutoNum type="arabicPeriod"/>
            </a:pPr>
            <a:r>
              <a:rPr lang="en-US" b="1" dirty="0" smtClean="0"/>
              <a:t>Confined to bed/chair </a:t>
            </a:r>
            <a:r>
              <a:rPr lang="en-US" dirty="0" smtClean="0"/>
              <a:t>(function)</a:t>
            </a:r>
          </a:p>
          <a:p>
            <a:pPr marL="514350" indent="-514350">
              <a:buFont typeface="+mj-lt"/>
              <a:buAutoNum type="arabicPeriod"/>
            </a:pPr>
            <a:r>
              <a:rPr lang="en-US" b="1" dirty="0" smtClean="0"/>
              <a:t>Alone at night </a:t>
            </a:r>
            <a:r>
              <a:rPr lang="en-US" dirty="0" smtClean="0"/>
              <a:t>or lives with person with impaired cognition (setting)</a:t>
            </a:r>
          </a:p>
          <a:p>
            <a:pPr marL="0" indent="0">
              <a:buNone/>
            </a:pPr>
            <a:endParaRPr lang="en-US" dirty="0"/>
          </a:p>
          <a:p>
            <a:pPr marL="0" indent="0">
              <a:buNone/>
            </a:pPr>
            <a:r>
              <a:rPr lang="en-US" dirty="0" smtClean="0"/>
              <a:t>If a person has all of the above, then then they will be </a:t>
            </a:r>
            <a:r>
              <a:rPr lang="en-US" u="sng" dirty="0" smtClean="0"/>
              <a:t>additionally vulnerable </a:t>
            </a:r>
            <a:r>
              <a:rPr lang="en-US" dirty="0" smtClean="0"/>
              <a:t>and will need resource intensive support with attention to safeguarding their rights.</a:t>
            </a:r>
            <a:endParaRPr lang="en-US" dirty="0"/>
          </a:p>
          <a:p>
            <a:pPr marL="0" indent="0">
              <a:buNone/>
            </a:pPr>
            <a:endParaRPr lang="en-US" dirty="0" smtClean="0"/>
          </a:p>
          <a:p>
            <a:pPr marL="457200" lvl="1" indent="0">
              <a:buNone/>
            </a:pPr>
            <a:endParaRPr lang="en-US" dirty="0"/>
          </a:p>
        </p:txBody>
      </p:sp>
      <p:pic>
        <p:nvPicPr>
          <p:cNvPr id="4" name="Picture 3"/>
          <p:cNvPicPr>
            <a:picLocks noChangeAspect="1"/>
          </p:cNvPicPr>
          <p:nvPr/>
        </p:nvPicPr>
        <p:blipFill>
          <a:blip r:embed="rId3"/>
          <a:stretch>
            <a:fillRect/>
          </a:stretch>
        </p:blipFill>
        <p:spPr>
          <a:xfrm>
            <a:off x="322256" y="341182"/>
            <a:ext cx="1146850" cy="1076456"/>
          </a:xfrm>
          <a:prstGeom prst="rect">
            <a:avLst/>
          </a:prstGeom>
        </p:spPr>
      </p:pic>
    </p:spTree>
    <p:extLst>
      <p:ext uri="{BB962C8B-B14F-4D97-AF65-F5344CB8AC3E}">
        <p14:creationId xmlns:p14="http://schemas.microsoft.com/office/powerpoint/2010/main" val="420364661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0790" y="1848840"/>
            <a:ext cx="3939225" cy="707886"/>
          </a:xfrm>
          <a:prstGeom prst="rect">
            <a:avLst/>
          </a:prstGeom>
        </p:spPr>
        <p:txBody>
          <a:bodyPr wrap="square">
            <a:spAutoFit/>
          </a:bodyPr>
          <a:lstStyle/>
          <a:p>
            <a:pPr algn="ctr"/>
            <a:r>
              <a:rPr lang="en-US" sz="4000" b="1" dirty="0" smtClean="0"/>
              <a:t>Thank you </a:t>
            </a:r>
          </a:p>
        </p:txBody>
      </p:sp>
      <p:pic>
        <p:nvPicPr>
          <p:cNvPr id="4" name="Picture 3"/>
          <p:cNvPicPr>
            <a:picLocks noChangeAspect="1"/>
          </p:cNvPicPr>
          <p:nvPr/>
        </p:nvPicPr>
        <p:blipFill>
          <a:blip r:embed="rId2"/>
          <a:stretch>
            <a:fillRect/>
          </a:stretch>
        </p:blipFill>
        <p:spPr>
          <a:xfrm>
            <a:off x="4787900" y="685800"/>
            <a:ext cx="3789997" cy="5636550"/>
          </a:xfrm>
          <a:prstGeom prst="rect">
            <a:avLst/>
          </a:prstGeom>
        </p:spPr>
      </p:pic>
    </p:spTree>
    <p:extLst>
      <p:ext uri="{BB962C8B-B14F-4D97-AF65-F5344CB8AC3E}">
        <p14:creationId xmlns:p14="http://schemas.microsoft.com/office/powerpoint/2010/main" val="26351052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23632</TotalTime>
  <Words>3803</Words>
  <Application>Microsoft Macintosh PowerPoint</Application>
  <PresentationFormat>On-screen Show (4:3)</PresentationFormat>
  <Paragraphs>463</Paragraphs>
  <Slides>39</Slides>
  <Notes>24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Every decision about me, with me  </vt:lpstr>
      <vt:lpstr>Relationship based care </vt:lpstr>
      <vt:lpstr> Adult Safeguarding Learning  Every decision about me, with me </vt:lpstr>
      <vt:lpstr>Important Contact Information </vt:lpstr>
      <vt:lpstr>Safeguarding through the Life Course </vt:lpstr>
      <vt:lpstr>Organisational abuse  Caring for the  whole system day and night</vt:lpstr>
      <vt:lpstr>What is new in Adult Safeguarding Legislation? </vt:lpstr>
      <vt:lpstr>Modern Slavery </vt:lpstr>
      <vt:lpstr>Safe Surgeries  Entitlement to health care for the homeless, refugees and vulnerable migrants in the UK </vt:lpstr>
      <vt:lpstr>PowerPoint Presentation</vt:lpstr>
      <vt:lpstr>Domestic Violence – Coercive Control  </vt:lpstr>
      <vt:lpstr>What do we know about Adult Safeguarding in C&amp;H?</vt:lpstr>
      <vt:lpstr>1. C&amp;H – GP OOH system at night </vt:lpstr>
      <vt:lpstr>PowerPoint Presentation</vt:lpstr>
      <vt:lpstr>PowerPoint Presentation</vt:lpstr>
      <vt:lpstr>PowerPoint Presentation</vt:lpstr>
      <vt:lpstr>Working in the Deep End </vt:lpstr>
      <vt:lpstr>2. Safeguarding Adult Reviews (SARs) </vt:lpstr>
      <vt:lpstr>3. Data C&amp;H Safeguarding Adults Board</vt:lpstr>
      <vt:lpstr>4. Data C&amp;H LAS </vt:lpstr>
      <vt:lpstr>5. Data C&amp;H Domestic Violence  </vt:lpstr>
      <vt:lpstr>6. Data C&amp;H MCA Audit </vt:lpstr>
      <vt:lpstr>Mr R is on 11 medications  </vt:lpstr>
      <vt:lpstr>PowerPoint Presentation</vt:lpstr>
      <vt:lpstr>Ms F’s story Sept 2017 </vt:lpstr>
      <vt:lpstr>JoJo’s story as told by her mother </vt:lpstr>
      <vt:lpstr>PowerPoint Presentation</vt:lpstr>
      <vt:lpstr> A home visit - 1 </vt:lpstr>
      <vt:lpstr> A home visit -  2 </vt:lpstr>
      <vt:lpstr>PowerPoint Presentation</vt:lpstr>
      <vt:lpstr> A home visit - 3 </vt:lpstr>
      <vt:lpstr>PowerPoint Presentation</vt:lpstr>
      <vt:lpstr>PowerPoint Presentation</vt:lpstr>
      <vt:lpstr>PowerPoint Presentation</vt:lpstr>
      <vt:lpstr>Managing Uncertainty and Coproduction of Care </vt:lpstr>
      <vt:lpstr>What is the Handy Approach to Care?</vt:lpstr>
      <vt:lpstr>The Handy Approach to Care Safe, Quick, Person Centred </vt:lpstr>
      <vt:lpstr>Safeguarding Alerts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 decision about me,  with me’</dc:title>
  <dc:creator>Lili</dc:creator>
  <cp:lastModifiedBy>Lili</cp:lastModifiedBy>
  <cp:revision>281</cp:revision>
  <cp:lastPrinted>2019-10-30T12:58:05Z</cp:lastPrinted>
  <dcterms:created xsi:type="dcterms:W3CDTF">2019-03-29T13:38:39Z</dcterms:created>
  <dcterms:modified xsi:type="dcterms:W3CDTF">2020-03-29T18:41:46Z</dcterms:modified>
</cp:coreProperties>
</file>