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5"/>
  </p:notesMasterIdLst>
  <p:sldIdLst>
    <p:sldId id="389" r:id="rId2"/>
    <p:sldId id="390" r:id="rId3"/>
    <p:sldId id="270" r:id="rId4"/>
    <p:sldId id="395" r:id="rId5"/>
    <p:sldId id="391" r:id="rId6"/>
    <p:sldId id="271" r:id="rId7"/>
    <p:sldId id="380" r:id="rId8"/>
    <p:sldId id="397" r:id="rId9"/>
    <p:sldId id="394" r:id="rId10"/>
    <p:sldId id="266" r:id="rId11"/>
    <p:sldId id="396" r:id="rId12"/>
    <p:sldId id="383" r:id="rId13"/>
    <p:sldId id="393"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970C8"/>
    <a:srgbClr val="FFC5F9"/>
    <a:srgbClr val="ED37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003"/>
    <p:restoredTop sz="94609"/>
  </p:normalViewPr>
  <p:slideViewPr>
    <p:cSldViewPr snapToGrid="0" snapToObjects="1">
      <p:cViewPr varScale="1">
        <p:scale>
          <a:sx n="151" d="100"/>
          <a:sy n="151" d="100"/>
        </p:scale>
        <p:origin x="904" y="200"/>
      </p:cViewPr>
      <p:guideLst/>
    </p:cSldViewPr>
  </p:slid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8669E62-CDE1-444D-928E-E858DA72A565}" type="datetimeFigureOut">
              <a:rPr lang="en-US" smtClean="0"/>
              <a:t>3/27/22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816E5EF-DA27-FA4E-870B-8DE7732F0D18}" type="slidenum">
              <a:rPr lang="en-US" smtClean="0"/>
              <a:t>‹#›</a:t>
            </a:fld>
            <a:endParaRPr lang="en-US"/>
          </a:p>
        </p:txBody>
      </p:sp>
    </p:spTree>
    <p:extLst>
      <p:ext uri="{BB962C8B-B14F-4D97-AF65-F5344CB8AC3E}">
        <p14:creationId xmlns:p14="http://schemas.microsoft.com/office/powerpoint/2010/main" val="31460063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www.gmc-uk.org/-/media/documents/caring-for-doctors-caring-for-patients_pdf-80706341.pdf" TargetMode="External"/><Relationship Id="rId2" Type="http://schemas.openxmlformats.org/officeDocument/2006/relationships/slide" Target="../slides/slide2.xml"/><Relationship Id="rId1" Type="http://schemas.openxmlformats.org/officeDocument/2006/relationships/notesMaster" Target="../notesMasters/notesMaster1.xml"/><Relationship Id="rId5" Type="http://schemas.openxmlformats.org/officeDocument/2006/relationships/hyperlink" Target="http://www.ihi.org/about/news/Pages/ChronicleofHealthCreation.aspx" TargetMode="External"/><Relationship Id="rId4" Type="http://schemas.openxmlformats.org/officeDocument/2006/relationships/hyperlink" Target="http://bjgp.org/content/bjgp/66/652/582.full.pdf" TargetMode="Externa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bbbc.org.uk/insights/news-and-resources/news-and-resources-health-equity-festival/"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8" Type="http://schemas.openxmlformats.org/officeDocument/2006/relationships/hyperlink" Target="https://pubmed.ncbi.nlm.nih.gov/32304240/" TargetMode="External"/><Relationship Id="rId13" Type="http://schemas.openxmlformats.org/officeDocument/2006/relationships/hyperlink" Target="https://pubmed.ncbi.nlm.nih.gov/23561785/" TargetMode="External"/><Relationship Id="rId3" Type="http://schemas.openxmlformats.org/officeDocument/2006/relationships/hyperlink" Target="https://handyapproachtocare.com/2018/07/06/fresh-doctors-and-cost-effective-care-in-tower-hamlets/" TargetMode="External"/><Relationship Id="rId7" Type="http://schemas.openxmlformats.org/officeDocument/2006/relationships/hyperlink" Target="https://pubmed.ncbi.nlm.nih.gov/14630762/" TargetMode="External"/><Relationship Id="rId12" Type="http://schemas.openxmlformats.org/officeDocument/2006/relationships/hyperlink" Target="https://www.nhshighland.scot.nhs.uk/Publications/Documents/DPH-Annual-Report-2018_(web-version).pdf" TargetMode="External"/><Relationship Id="rId2" Type="http://schemas.openxmlformats.org/officeDocument/2006/relationships/slide" Target="../slides/slide5.xml"/><Relationship Id="rId1" Type="http://schemas.openxmlformats.org/officeDocument/2006/relationships/notesMaster" Target="../notesMasters/notesMaster1.xml"/><Relationship Id="rId6" Type="http://schemas.openxmlformats.org/officeDocument/2006/relationships/hyperlink" Target="https://bjgpopen.org/content/5/2/BJGPO.2021.0005" TargetMode="External"/><Relationship Id="rId11" Type="http://schemas.openxmlformats.org/officeDocument/2006/relationships/hyperlink" Target="https://newhamgpvts.org.uk/" TargetMode="External"/><Relationship Id="rId5" Type="http://schemas.openxmlformats.org/officeDocument/2006/relationships/hyperlink" Target="https://bjgp.org/content/67/660/292" TargetMode="External"/><Relationship Id="rId10" Type="http://schemas.openxmlformats.org/officeDocument/2006/relationships/hyperlink" Target="https://www.choosingwisely.co.uk/about-choosing-wisely-uk/" TargetMode="External"/><Relationship Id="rId4" Type="http://schemas.openxmlformats.org/officeDocument/2006/relationships/hyperlink" Target="https://bjgplife.com/contribute/" TargetMode="External"/><Relationship Id="rId9" Type="http://schemas.openxmlformats.org/officeDocument/2006/relationships/hyperlink" Target="https://www.peacehealth.org/about-peacehealth/medical-professionals/eugene-springfield-cottage-grove/team-measure/Pages/measure" TargetMode="External"/><Relationship Id="rId14" Type="http://schemas.openxmlformats.org/officeDocument/2006/relationships/hyperlink" Target="https://slideplayer.com/slide/12644676/" TargetMode="Externa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traumatransformed.org/wp-content/uploads/Copy-of-TOTIHO-Updated-040319-11x17_Healing-Organization-Chart.pdf" TargetMode="External"/><Relationship Id="rId2" Type="http://schemas.openxmlformats.org/officeDocument/2006/relationships/slide" Target="../slides/slide6.xml"/><Relationship Id="rId1" Type="http://schemas.openxmlformats.org/officeDocument/2006/relationships/notesMaster" Target="../notesMasters/notesMaster1.xml"/><Relationship Id="rId5" Type="http://schemas.openxmlformats.org/officeDocument/2006/relationships/hyperlink" Target="https://www.bbbc.org.uk/insights/news-and-resources/news-resources-health-equity-london-festival/" TargetMode="External"/><Relationship Id="rId4" Type="http://schemas.openxmlformats.org/officeDocument/2006/relationships/hyperlink" Target="https://www.chcs.org/resource/measuring-the-impact-of-trauma-informed-primary-care-are-we-missing-the-forest-for-the-trees/" TargetMode="Externa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www.peacehealth.org/about-peacehealth/medical-professionals/eugene-springfield-cottage-grove/team-measure/Pages/measure" TargetMode="External"/><Relationship Id="rId2" Type="http://schemas.openxmlformats.org/officeDocument/2006/relationships/slide" Target="../slides/slide11.xml"/><Relationship Id="rId1" Type="http://schemas.openxmlformats.org/officeDocument/2006/relationships/notesMaster" Target="../notesMasters/notesMaster1.xml"/><Relationship Id="rId4" Type="http://schemas.openxmlformats.org/officeDocument/2006/relationships/hyperlink" Target="https://handyapproachtocare.com/2018/07/06/a-handy-approach-quick-ways-of-learning-in-time-limited-environments/" TargetMode="Externa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bjgp.org/content/bjgp/67/660/292.full.pdf"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GMC Caring for doctors. Caring for patients</a:t>
            </a:r>
            <a:r>
              <a:rPr lang="en-US" sz="1200" u="sng" kern="1200" dirty="0">
                <a:solidFill>
                  <a:schemeClr val="tx1"/>
                </a:solidFill>
                <a:effectLst/>
                <a:latin typeface="+mn-lt"/>
                <a:ea typeface="+mn-ea"/>
                <a:cs typeface="+mn-cs"/>
              </a:rPr>
              <a:t> </a:t>
            </a:r>
            <a:r>
              <a:rPr lang="en-US" sz="1200" u="sng" kern="1200" dirty="0">
                <a:solidFill>
                  <a:schemeClr val="tx1"/>
                </a:solidFill>
                <a:effectLst/>
                <a:latin typeface="+mn-lt"/>
                <a:ea typeface="+mn-ea"/>
                <a:cs typeface="+mn-cs"/>
                <a:hlinkClick r:id="rId3"/>
              </a:rPr>
              <a:t>https://www.gmc-uk.org/-/media/documents/caring-for-doctors-caring-for-patients_pdf-80706341.pdf</a:t>
            </a:r>
            <a:endParaRPr lang="en-US" dirty="0"/>
          </a:p>
          <a:p>
            <a:r>
              <a:rPr lang="en-US" dirty="0"/>
              <a:t>If we want change to happen we need to start with ourselves (Gandhi)  </a:t>
            </a:r>
          </a:p>
          <a:p>
            <a:r>
              <a:rPr lang="en-US" dirty="0"/>
              <a:t>Acknowledge yourself for the hard work that you do daily</a:t>
            </a:r>
          </a:p>
          <a:p>
            <a:r>
              <a:rPr lang="en-US" dirty="0"/>
              <a:t>Remind yourself that you are ‘purposeful, thinking, feeling, emotional, reflective, relational and responsive’ </a:t>
            </a:r>
            <a:r>
              <a:rPr lang="en-US" sz="800" dirty="0">
                <a:hlinkClick r:id="rId4"/>
              </a:rPr>
              <a:t>http://bjgp.org/content/bjgp/66/652/582.full.pdf</a:t>
            </a:r>
            <a:endParaRPr lang="en-US" sz="800" dirty="0"/>
          </a:p>
          <a:p>
            <a:r>
              <a:rPr lang="en-US" dirty="0"/>
              <a:t>‘relationships will be the foundation of healthcare’s new age’  ( Berwick: 9  steps to the Moral Era) </a:t>
            </a:r>
            <a:r>
              <a:rPr lang="en-US" sz="800" dirty="0">
                <a:hlinkClick r:id="rId5"/>
              </a:rPr>
              <a:t>http://www.ihi.org/about/news/Pages/ChronicleofHealthCreation.aspx</a:t>
            </a:r>
            <a:endParaRPr lang="en-US" sz="800" dirty="0"/>
          </a:p>
          <a:p>
            <a:r>
              <a:rPr lang="en-US" dirty="0"/>
              <a:t>Abandon unhealthy perfectionism</a:t>
            </a:r>
          </a:p>
        </p:txBody>
      </p:sp>
      <p:sp>
        <p:nvSpPr>
          <p:cNvPr id="4" name="Slide Number Placeholder 3"/>
          <p:cNvSpPr>
            <a:spLocks noGrp="1"/>
          </p:cNvSpPr>
          <p:nvPr>
            <p:ph type="sldNum" sz="quarter" idx="5"/>
          </p:nvPr>
        </p:nvSpPr>
        <p:spPr/>
        <p:txBody>
          <a:bodyPr/>
          <a:lstStyle/>
          <a:p>
            <a:fld id="{D816E5EF-DA27-FA4E-870B-8DE7732F0D18}" type="slidenum">
              <a:rPr lang="en-US" smtClean="0"/>
              <a:t>2</a:t>
            </a:fld>
            <a:endParaRPr lang="en-US"/>
          </a:p>
        </p:txBody>
      </p:sp>
    </p:spTree>
    <p:extLst>
      <p:ext uri="{BB962C8B-B14F-4D97-AF65-F5344CB8AC3E}">
        <p14:creationId xmlns:p14="http://schemas.microsoft.com/office/powerpoint/2010/main" val="4351989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a:t>
            </a:r>
            <a:r>
              <a:rPr lang="en-US" dirty="0" err="1"/>
              <a:t>traumatised</a:t>
            </a:r>
            <a:r>
              <a:rPr lang="en-US" dirty="0"/>
              <a:t> working as we recycle patient problems </a:t>
            </a:r>
          </a:p>
          <a:p>
            <a:r>
              <a:rPr lang="en-US" dirty="0"/>
              <a:t>Word Cloud GP in areas of deprivation: patients consult more, are less enabled after consultations, primary care teams are more stressed, and the environment especially air quality is worse</a:t>
            </a:r>
          </a:p>
          <a:p>
            <a:r>
              <a:rPr lang="en-US" dirty="0"/>
              <a:t>first Health Equity Festival – Restoring hope story by story  </a:t>
            </a:r>
            <a:r>
              <a:rPr lang="en-GB" sz="1200" b="0" i="0" kern="1200" dirty="0">
                <a:solidFill>
                  <a:schemeClr val="tx1"/>
                </a:solidFill>
                <a:effectLst/>
                <a:latin typeface="+mn-lt"/>
                <a:ea typeface="+mn-ea"/>
                <a:cs typeface="+mn-cs"/>
                <a:hlinkClick r:id="rId3"/>
              </a:rPr>
              <a:t>https://www.bbbc.org.uk/insights/news-and-resources/news-and-resources-health-equity-festival/</a:t>
            </a:r>
            <a:endParaRPr lang="en-US" dirty="0"/>
          </a:p>
          <a:p>
            <a:r>
              <a:rPr lang="en-US" dirty="0"/>
              <a:t>Measuring wasted handovers – Commissioners could measure contacts EQUIP Database</a:t>
            </a:r>
          </a:p>
          <a:p>
            <a:r>
              <a:rPr lang="en-US" dirty="0"/>
              <a:t>Are we creating health or ill-health?</a:t>
            </a:r>
          </a:p>
          <a:p>
            <a:r>
              <a:rPr lang="en-US" dirty="0"/>
              <a:t>What we measures matters – could commissioners </a:t>
            </a:r>
            <a:r>
              <a:rPr lang="en-US" dirty="0" err="1"/>
              <a:t>incentivise</a:t>
            </a:r>
            <a:r>
              <a:rPr lang="en-US" dirty="0"/>
              <a:t> minimizing handovers?</a:t>
            </a:r>
          </a:p>
        </p:txBody>
      </p:sp>
      <p:sp>
        <p:nvSpPr>
          <p:cNvPr id="4" name="Slide Number Placeholder 3"/>
          <p:cNvSpPr>
            <a:spLocks noGrp="1"/>
          </p:cNvSpPr>
          <p:nvPr>
            <p:ph type="sldNum" sz="quarter" idx="5"/>
          </p:nvPr>
        </p:nvSpPr>
        <p:spPr/>
        <p:txBody>
          <a:bodyPr/>
          <a:lstStyle/>
          <a:p>
            <a:fld id="{D816E5EF-DA27-FA4E-870B-8DE7732F0D18}" type="slidenum">
              <a:rPr lang="en-US" smtClean="0"/>
              <a:t>4</a:t>
            </a:fld>
            <a:endParaRPr lang="en-US"/>
          </a:p>
        </p:txBody>
      </p:sp>
    </p:spTree>
    <p:extLst>
      <p:ext uri="{BB962C8B-B14F-4D97-AF65-F5344CB8AC3E}">
        <p14:creationId xmlns:p14="http://schemas.microsoft.com/office/powerpoint/2010/main" val="12422061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kern="1200" dirty="0">
                <a:solidFill>
                  <a:schemeClr val="tx1"/>
                </a:solidFill>
                <a:effectLst/>
                <a:latin typeface="+mn-lt"/>
                <a:ea typeface="+mn-ea"/>
                <a:cs typeface="+mn-cs"/>
              </a:rPr>
              <a:t>Resources that underpin this work</a:t>
            </a:r>
            <a:endParaRPr lang="en-GB"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Fresh Doctors and cost-effective care </a:t>
            </a:r>
            <a:r>
              <a:rPr lang="en-GB" sz="1200" u="sng" kern="1200" dirty="0">
                <a:solidFill>
                  <a:schemeClr val="tx1"/>
                </a:solidFill>
                <a:effectLst/>
                <a:latin typeface="+mn-lt"/>
                <a:ea typeface="+mn-ea"/>
                <a:cs typeface="+mn-cs"/>
                <a:hlinkClick r:id="rId3"/>
              </a:rPr>
              <a:t>https://handyapproachtocare.com/2018/07/06/fresh-doctors-and-cost-effective-care-in-tower-hamlets/</a:t>
            </a:r>
            <a:endParaRPr lang="en-GB"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Micro-teams </a:t>
            </a:r>
            <a:r>
              <a:rPr lang="en-GB" sz="1200" u="sng" kern="1200" dirty="0">
                <a:solidFill>
                  <a:schemeClr val="tx1"/>
                </a:solidFill>
                <a:effectLst/>
                <a:latin typeface="+mn-lt"/>
                <a:ea typeface="+mn-ea"/>
                <a:cs typeface="+mn-cs"/>
                <a:hlinkClick r:id="rId4"/>
              </a:rPr>
              <a:t>https://bjgplife.com/contribute/</a:t>
            </a:r>
            <a:endParaRPr lang="en-GB"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Realising full potential of primary care </a:t>
            </a:r>
            <a:r>
              <a:rPr lang="en-GB" sz="1200" u="sng" kern="1200" dirty="0">
                <a:solidFill>
                  <a:schemeClr val="tx1"/>
                </a:solidFill>
                <a:effectLst/>
                <a:latin typeface="+mn-lt"/>
                <a:ea typeface="+mn-ea"/>
                <a:cs typeface="+mn-cs"/>
                <a:hlinkClick r:id="rId5"/>
              </a:rPr>
              <a:t>https://bjgp.org/content/67/660/292</a:t>
            </a:r>
            <a:endParaRPr lang="en-GB"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Understanding the impact of professional motivation on the workforce crisis in medicine: a rapid review </a:t>
            </a:r>
            <a:r>
              <a:rPr lang="en-GB" sz="1200" u="sng" kern="1200" dirty="0">
                <a:solidFill>
                  <a:schemeClr val="tx1"/>
                </a:solidFill>
                <a:effectLst/>
                <a:latin typeface="+mn-lt"/>
                <a:ea typeface="+mn-ea"/>
                <a:cs typeface="+mn-cs"/>
                <a:hlinkClick r:id="rId6"/>
              </a:rPr>
              <a:t>https://bjgpopen.org/content/5/2/BJGPO.2021.0005</a:t>
            </a:r>
            <a:endParaRPr lang="en-GB"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Continuity of care: a multidisciplinary review (Haggerty, Starfield) </a:t>
            </a:r>
            <a:r>
              <a:rPr lang="en-GB" sz="1200" u="sng" kern="1200" dirty="0">
                <a:solidFill>
                  <a:schemeClr val="tx1"/>
                </a:solidFill>
                <a:effectLst/>
                <a:latin typeface="+mn-lt"/>
                <a:ea typeface="+mn-ea"/>
                <a:cs typeface="+mn-cs"/>
                <a:hlinkClick r:id="rId7"/>
              </a:rPr>
              <a:t>https://pubmed.ncbi.nlm.nih.gov/14630762/</a:t>
            </a:r>
            <a:endParaRPr lang="en-GB"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Carbon Footprint Pathology testing </a:t>
            </a:r>
            <a:r>
              <a:rPr lang="en-GB" sz="1200" u="sng" kern="1200" dirty="0">
                <a:solidFill>
                  <a:schemeClr val="tx1"/>
                </a:solidFill>
                <a:effectLst/>
                <a:latin typeface="+mn-lt"/>
                <a:ea typeface="+mn-ea"/>
                <a:cs typeface="+mn-cs"/>
                <a:hlinkClick r:id="rId8"/>
              </a:rPr>
              <a:t>https://pubmed.ncbi.nlm.nih.gov/32304240/</a:t>
            </a:r>
            <a:endParaRPr lang="en-GB"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Team Development Measure </a:t>
            </a:r>
            <a:r>
              <a:rPr lang="en-GB" sz="1200" u="sng" kern="1200" dirty="0">
                <a:solidFill>
                  <a:schemeClr val="tx1"/>
                </a:solidFill>
                <a:effectLst/>
                <a:latin typeface="+mn-lt"/>
                <a:ea typeface="+mn-ea"/>
                <a:cs typeface="+mn-cs"/>
                <a:hlinkClick r:id="rId9"/>
              </a:rPr>
              <a:t>https://www.peacehealth.org/about-peacehealth/medical-professionals/eugene-springfield-cottage-grove/team-measure/Pages/measure</a:t>
            </a:r>
            <a:endParaRPr lang="en-GB"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Choosing wisely </a:t>
            </a:r>
            <a:r>
              <a:rPr lang="en-GB" sz="1200" u="sng" kern="1200" dirty="0">
                <a:solidFill>
                  <a:schemeClr val="tx1"/>
                </a:solidFill>
                <a:effectLst/>
                <a:latin typeface="+mn-lt"/>
                <a:ea typeface="+mn-ea"/>
                <a:cs typeface="+mn-cs"/>
                <a:hlinkClick r:id="rId10"/>
              </a:rPr>
              <a:t>https://www.choosingwisely.co.uk/about-choosing-wisely-uk/</a:t>
            </a:r>
            <a:endParaRPr lang="en-GB"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Salaried GP survey </a:t>
            </a:r>
            <a:r>
              <a:rPr lang="en-GB" sz="1200" u="sng" kern="1200" dirty="0">
                <a:solidFill>
                  <a:schemeClr val="tx1"/>
                </a:solidFill>
                <a:effectLst/>
                <a:latin typeface="+mn-lt"/>
                <a:ea typeface="+mn-ea"/>
                <a:cs typeface="+mn-cs"/>
                <a:hlinkClick r:id="rId11"/>
              </a:rPr>
              <a:t>https://newhamgpvts.org.uk/</a:t>
            </a:r>
            <a:endParaRPr lang="en-GB"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Adverse Childhood Experiences, Resilience and Trauma Informed Care: A Public Health Approach to Understanding and Responding to Adversity </a:t>
            </a:r>
            <a:r>
              <a:rPr lang="en-US" sz="1200" u="sng" kern="1200" dirty="0">
                <a:solidFill>
                  <a:schemeClr val="tx1"/>
                </a:solidFill>
                <a:effectLst/>
                <a:latin typeface="+mn-lt"/>
                <a:ea typeface="+mn-ea"/>
                <a:cs typeface="+mn-cs"/>
                <a:hlinkClick r:id="rId12"/>
              </a:rPr>
              <a:t>https://www.nhshighland.scot.nhs.uk/Publications/Documents/DPH-Annual-Report-2018_(web-version).pdf</a:t>
            </a:r>
            <a:endParaRPr lang="en-GB"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Sharing control of appointment length with patients in general practice: a qualitative study</a:t>
            </a:r>
            <a:r>
              <a:rPr lang="en-GB" sz="1200" u="sng" kern="1200" dirty="0">
                <a:solidFill>
                  <a:schemeClr val="tx1"/>
                </a:solidFill>
                <a:effectLst/>
                <a:latin typeface="+mn-lt"/>
                <a:ea typeface="+mn-ea"/>
                <a:cs typeface="+mn-cs"/>
              </a:rPr>
              <a:t> </a:t>
            </a:r>
            <a:r>
              <a:rPr lang="en-US" sz="1200" u="sng" kern="1200" dirty="0">
                <a:solidFill>
                  <a:schemeClr val="tx1"/>
                </a:solidFill>
                <a:effectLst/>
                <a:latin typeface="+mn-lt"/>
                <a:ea typeface="+mn-ea"/>
                <a:cs typeface="+mn-cs"/>
                <a:hlinkClick r:id="rId13"/>
              </a:rPr>
              <a:t>https://pubmed.ncbi.nlm.nih.gov/23561785/</a:t>
            </a:r>
            <a:endParaRPr lang="en-US" sz="1200" u="sng"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Recovery and Wellbeing College in practice </a:t>
            </a:r>
            <a:r>
              <a:rPr lang="en-GB" sz="1200" kern="1200" dirty="0">
                <a:solidFill>
                  <a:schemeClr val="tx1"/>
                </a:solidFill>
                <a:effectLst/>
                <a:latin typeface="+mn-lt"/>
                <a:ea typeface="+mn-ea"/>
                <a:cs typeface="+mn-cs"/>
                <a:hlinkClick r:id="rId14"/>
              </a:rPr>
              <a:t>https://slideplayer.com/slide/12644676/</a:t>
            </a:r>
            <a:endParaRPr lang="en-GB" sz="1200" kern="1200" dirty="0">
              <a:solidFill>
                <a:schemeClr val="tx1"/>
              </a:solidFill>
              <a:effectLst/>
              <a:latin typeface="+mn-lt"/>
              <a:ea typeface="+mn-ea"/>
              <a:cs typeface="+mn-cs"/>
            </a:endParaRPr>
          </a:p>
          <a:p>
            <a:endParaRPr lang="en-GB" dirty="0">
              <a:effectLst/>
            </a:endParaRPr>
          </a:p>
        </p:txBody>
      </p:sp>
      <p:sp>
        <p:nvSpPr>
          <p:cNvPr id="4" name="Slide Number Placeholder 3"/>
          <p:cNvSpPr>
            <a:spLocks noGrp="1"/>
          </p:cNvSpPr>
          <p:nvPr>
            <p:ph type="sldNum" sz="quarter" idx="5"/>
          </p:nvPr>
        </p:nvSpPr>
        <p:spPr/>
        <p:txBody>
          <a:bodyPr/>
          <a:lstStyle/>
          <a:p>
            <a:fld id="{D816E5EF-DA27-FA4E-870B-8DE7732F0D18}" type="slidenum">
              <a:rPr lang="en-US" smtClean="0"/>
              <a:t>5</a:t>
            </a:fld>
            <a:endParaRPr lang="en-US"/>
          </a:p>
        </p:txBody>
      </p:sp>
    </p:spTree>
    <p:extLst>
      <p:ext uri="{BB962C8B-B14F-4D97-AF65-F5344CB8AC3E}">
        <p14:creationId xmlns:p14="http://schemas.microsoft.com/office/powerpoint/2010/main" val="3384194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dirty="0"/>
              <a:t>Trauma Transformed, A program of East Bay Agency for Children. Healing Organization Chart. </a:t>
            </a:r>
            <a:r>
              <a:rPr lang="en-GB" sz="1200" dirty="0">
                <a:hlinkClick r:id="rId3"/>
              </a:rPr>
              <a:t>http://traumatransformed.org/wp-content/uploads/Copy-of-TOTIHO-Updated-040319-11x17_Healing-Organization-Chart.pdf</a:t>
            </a:r>
            <a:endParaRPr lang="en-GB"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Measuring the Impact of Trauma-Informed Primary Care: Are We Missing the Forest for the Trees? </a:t>
            </a:r>
            <a:r>
              <a:rPr lang="en-GB" sz="1200" u="sng" kern="1200" dirty="0">
                <a:solidFill>
                  <a:schemeClr val="tx1"/>
                </a:solidFill>
                <a:effectLst/>
                <a:latin typeface="+mn-lt"/>
                <a:ea typeface="+mn-ea"/>
                <a:cs typeface="+mn-cs"/>
                <a:hlinkClick r:id="rId4"/>
              </a:rPr>
              <a:t>https://www.chcs.org/resource/measuring-the-impact-of-trauma-informed-primary-care-are-we-missing-the-forest-for-the-trees/</a:t>
            </a:r>
            <a:endParaRPr lang="en-GB" sz="1200" kern="1200" dirty="0">
              <a:solidFill>
                <a:schemeClr val="tx1"/>
              </a:solidFill>
              <a:effectLst/>
              <a:latin typeface="+mn-lt"/>
              <a:ea typeface="+mn-ea"/>
              <a:cs typeface="+mn-cs"/>
            </a:endParaRPr>
          </a:p>
          <a:p>
            <a:r>
              <a:rPr lang="en-US" dirty="0"/>
              <a:t> cloud – Second health Equity Festival Harvesting sustainable seeds of change </a:t>
            </a:r>
            <a:r>
              <a:rPr lang="en-GB" sz="1200" b="0" i="0" kern="1200" dirty="0">
                <a:solidFill>
                  <a:schemeClr val="tx1"/>
                </a:solidFill>
                <a:effectLst/>
                <a:latin typeface="+mn-lt"/>
                <a:ea typeface="+mn-ea"/>
                <a:cs typeface="+mn-cs"/>
                <a:hlinkClick r:id="rId5"/>
              </a:rPr>
              <a:t>https://www.bbbc.org.uk/insights/news-and-resources/news-resources-health-equity-london-festival/</a:t>
            </a:r>
            <a:endParaRPr lang="en-US" dirty="0"/>
          </a:p>
          <a:p>
            <a:r>
              <a:rPr lang="en-US" dirty="0"/>
              <a:t>Working differently within the gift of the GP Independent contractor status </a:t>
            </a:r>
          </a:p>
          <a:p>
            <a:r>
              <a:rPr lang="en-US" dirty="0"/>
              <a:t>Revisit mission – we keep people well at home through managing uncertainty </a:t>
            </a:r>
          </a:p>
          <a:p>
            <a:endParaRPr lang="en-US" dirty="0"/>
          </a:p>
        </p:txBody>
      </p:sp>
      <p:sp>
        <p:nvSpPr>
          <p:cNvPr id="4" name="Slide Number Placeholder 3"/>
          <p:cNvSpPr>
            <a:spLocks noGrp="1"/>
          </p:cNvSpPr>
          <p:nvPr>
            <p:ph type="sldNum" sz="quarter" idx="5"/>
          </p:nvPr>
        </p:nvSpPr>
        <p:spPr/>
        <p:txBody>
          <a:bodyPr/>
          <a:lstStyle/>
          <a:p>
            <a:fld id="{D816E5EF-DA27-FA4E-870B-8DE7732F0D18}" type="slidenum">
              <a:rPr lang="en-US" smtClean="0"/>
              <a:t>6</a:t>
            </a:fld>
            <a:endParaRPr lang="en-US"/>
          </a:p>
        </p:txBody>
      </p:sp>
    </p:spTree>
    <p:extLst>
      <p:ext uri="{BB962C8B-B14F-4D97-AF65-F5344CB8AC3E}">
        <p14:creationId xmlns:p14="http://schemas.microsoft.com/office/powerpoint/2010/main" val="20737055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ACTION</a:t>
            </a:r>
          </a:p>
          <a:p>
            <a:r>
              <a:rPr lang="en-US" b="0" dirty="0"/>
              <a:t>What we could be doing instead – share risk with patients and create health </a:t>
            </a:r>
          </a:p>
          <a:p>
            <a:r>
              <a:rPr lang="en-US" b="0" dirty="0"/>
              <a:t>Health Creation Alliance https://</a:t>
            </a:r>
            <a:r>
              <a:rPr lang="en-US" b="0" dirty="0" err="1"/>
              <a:t>thehealthcreationalliance.org</a:t>
            </a:r>
            <a:endParaRPr lang="en-US"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dirty="0">
                <a:solidFill>
                  <a:srgbClr val="FF0000"/>
                </a:solidFill>
              </a:rPr>
              <a:t>“I have rediscovered what I love about the NHS!” Altogether Better Leadership Programme </a:t>
            </a:r>
            <a:r>
              <a:rPr lang="en-US" b="0" dirty="0"/>
              <a:t>https://</a:t>
            </a:r>
            <a:r>
              <a:rPr lang="en-US" b="0" dirty="0" err="1"/>
              <a:t>www.altogetherbetter.org.uk</a:t>
            </a:r>
            <a:r>
              <a:rPr lang="en-US" b="0" dirty="0"/>
              <a:t>/stories-about-collaborative-practice/2019/11/27/finding-the-joy-in-work-again</a:t>
            </a:r>
            <a:endParaRPr lang="en-GB" sz="1200" b="0" dirty="0">
              <a:solidFill>
                <a:srgbClr val="FF000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dirty="0">
                <a:solidFill>
                  <a:srgbClr val="FF0000"/>
                </a:solidFill>
              </a:rPr>
              <a:t>Didn’t ask for permission and not commissioned – why did they do it? </a:t>
            </a:r>
            <a:endParaRPr lang="en-US" b="0" dirty="0"/>
          </a:p>
          <a:p>
            <a:r>
              <a:rPr lang="en-US" b="0" dirty="0"/>
              <a:t>Restoration of health and health creation - ‘love for our patient, our profession, our world’</a:t>
            </a:r>
          </a:p>
          <a:p>
            <a:r>
              <a:rPr lang="en-US" b="0" dirty="0"/>
              <a:t>The Listening Space https://</a:t>
            </a:r>
            <a:r>
              <a:rPr lang="en-US" b="0" dirty="0" err="1"/>
              <a:t>www.thelisteningspace.uk</a:t>
            </a:r>
            <a:r>
              <a:rPr lang="en-US" b="0" dirty="0"/>
              <a:t>/</a:t>
            </a:r>
          </a:p>
        </p:txBody>
      </p:sp>
      <p:sp>
        <p:nvSpPr>
          <p:cNvPr id="4" name="Slide Number Placeholder 3"/>
          <p:cNvSpPr>
            <a:spLocks noGrp="1"/>
          </p:cNvSpPr>
          <p:nvPr>
            <p:ph type="sldNum" sz="quarter" idx="5"/>
          </p:nvPr>
        </p:nvSpPr>
        <p:spPr/>
        <p:txBody>
          <a:bodyPr/>
          <a:lstStyle/>
          <a:p>
            <a:fld id="{D816E5EF-DA27-FA4E-870B-8DE7732F0D18}" type="slidenum">
              <a:rPr lang="en-US" smtClean="0"/>
              <a:t>7</a:t>
            </a:fld>
            <a:endParaRPr lang="en-US"/>
          </a:p>
        </p:txBody>
      </p:sp>
    </p:spTree>
    <p:extLst>
      <p:ext uri="{BB962C8B-B14F-4D97-AF65-F5344CB8AC3E}">
        <p14:creationId xmlns:p14="http://schemas.microsoft.com/office/powerpoint/2010/main" val="6841472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GP Transition  Hubs https</a:t>
            </a:r>
            <a:r>
              <a:rPr lang="en-US" dirty="0"/>
              <a:t>://</a:t>
            </a:r>
            <a:r>
              <a:rPr lang="en-US" dirty="0" err="1"/>
              <a:t>bhma.org</a:t>
            </a:r>
            <a:r>
              <a:rPr lang="en-US" dirty="0"/>
              <a:t>/making-social-prescribing-work/#</a:t>
            </a:r>
          </a:p>
        </p:txBody>
      </p:sp>
      <p:sp>
        <p:nvSpPr>
          <p:cNvPr id="4" name="Slide Number Placeholder 3"/>
          <p:cNvSpPr>
            <a:spLocks noGrp="1"/>
          </p:cNvSpPr>
          <p:nvPr>
            <p:ph type="sldNum" sz="quarter" idx="5"/>
          </p:nvPr>
        </p:nvSpPr>
        <p:spPr/>
        <p:txBody>
          <a:bodyPr/>
          <a:lstStyle/>
          <a:p>
            <a:fld id="{D816E5EF-DA27-FA4E-870B-8DE7732F0D18}" type="slidenum">
              <a:rPr lang="en-US" smtClean="0"/>
              <a:t>8</a:t>
            </a:fld>
            <a:endParaRPr lang="en-US"/>
          </a:p>
        </p:txBody>
      </p:sp>
    </p:spTree>
    <p:extLst>
      <p:ext uri="{BB962C8B-B14F-4D97-AF65-F5344CB8AC3E}">
        <p14:creationId xmlns:p14="http://schemas.microsoft.com/office/powerpoint/2010/main" val="18613514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Team Development Measure </a:t>
            </a:r>
            <a:r>
              <a:rPr lang="en-GB" sz="1200" kern="1200" dirty="0">
                <a:solidFill>
                  <a:schemeClr val="tx1"/>
                </a:solidFill>
                <a:effectLst/>
                <a:latin typeface="+mn-lt"/>
                <a:ea typeface="+mn-ea"/>
                <a:cs typeface="+mn-cs"/>
                <a:hlinkClick r:id="rId3"/>
              </a:rPr>
              <a:t>https://www.peacehealth.org/about-peacehealth/medical-professionals/eugene-springfield-cottage-grove/team-measure/Pages/measure</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For  Short 10 question version see </a:t>
            </a:r>
            <a:r>
              <a:rPr lang="en-GB" sz="1200" kern="1200" dirty="0">
                <a:solidFill>
                  <a:schemeClr val="tx1"/>
                </a:solidFill>
                <a:effectLst/>
                <a:latin typeface="+mn-lt"/>
                <a:ea typeface="+mn-ea"/>
                <a:cs typeface="+mn-cs"/>
                <a:hlinkClick r:id="rId4"/>
              </a:rPr>
              <a:t>https://handyapproachtocare.com/2018/07/06/a-handy-approach-quick-ways-of-learning-in-time-limited-environments/</a:t>
            </a:r>
            <a:endParaRPr lang="en-GB"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D816E5EF-DA27-FA4E-870B-8DE7732F0D18}" type="slidenum">
              <a:rPr lang="en-US" smtClean="0"/>
              <a:t>11</a:t>
            </a:fld>
            <a:endParaRPr lang="en-US"/>
          </a:p>
        </p:txBody>
      </p:sp>
    </p:spTree>
    <p:extLst>
      <p:ext uri="{BB962C8B-B14F-4D97-AF65-F5344CB8AC3E}">
        <p14:creationId xmlns:p14="http://schemas.microsoft.com/office/powerpoint/2010/main" val="15140413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GB" sz="1200" kern="1200" dirty="0">
                <a:solidFill>
                  <a:schemeClr val="tx1"/>
                </a:solidFill>
                <a:effectLst/>
                <a:latin typeface="+mn-lt"/>
                <a:ea typeface="+mn-ea"/>
                <a:cs typeface="+mn-cs"/>
              </a:rPr>
              <a:t>Realising the full potential of primary care: uniting the ‘two faces’ of </a:t>
            </a:r>
            <a:r>
              <a:rPr lang="en-GB" sz="1200" kern="1200" dirty="0" err="1">
                <a:solidFill>
                  <a:schemeClr val="tx1"/>
                </a:solidFill>
                <a:effectLst/>
                <a:latin typeface="+mn-lt"/>
                <a:ea typeface="+mn-ea"/>
                <a:cs typeface="+mn-cs"/>
              </a:rPr>
              <a:t>generalism</a:t>
            </a:r>
            <a:r>
              <a:rPr lang="en-GB" sz="1200" kern="1200" dirty="0">
                <a:solidFill>
                  <a:schemeClr val="tx1"/>
                </a:solidFill>
                <a:effectLst/>
                <a:latin typeface="+mn-lt"/>
                <a:ea typeface="+mn-ea"/>
                <a:cs typeface="+mn-cs"/>
              </a:rPr>
              <a:t> BJGP 2017</a:t>
            </a:r>
          </a:p>
          <a:p>
            <a:pPr fontAlgn="base"/>
            <a:r>
              <a:rPr lang="en-GB" sz="1200" kern="1200" dirty="0">
                <a:solidFill>
                  <a:schemeClr val="tx1"/>
                </a:solidFill>
                <a:effectLst/>
                <a:latin typeface="+mn-lt"/>
                <a:ea typeface="+mn-ea"/>
                <a:cs typeface="+mn-cs"/>
              </a:rPr>
              <a:t>Joanne Reeve and Richard Byng</a:t>
            </a:r>
          </a:p>
          <a:p>
            <a:br>
              <a:rPr lang="en-GB" sz="1100" dirty="0"/>
            </a:br>
            <a:r>
              <a:rPr lang="en-GB" sz="800" u="sng" dirty="0">
                <a:hlinkClick r:id="rId3"/>
              </a:rPr>
              <a:t>http://bjgp.org/content/bjgp/67/660/292.full.pdf</a:t>
            </a:r>
            <a:br>
              <a:rPr lang="en-GB" sz="800" dirty="0"/>
            </a:br>
            <a:r>
              <a:rPr lang="en-US" sz="1200" kern="1200" dirty="0">
                <a:solidFill>
                  <a:schemeClr val="tx1"/>
                </a:solidFill>
                <a:effectLst/>
                <a:latin typeface="+mn-lt"/>
                <a:ea typeface="+mn-ea"/>
                <a:cs typeface="+mn-cs"/>
              </a:rPr>
              <a:t>The ‘Systems Axis’ (on the Y axis) describes a continuum from single problem accessible care through to integrated coordinated care bringing different skills and TEAMS together. </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‘Individual Care Axis’ (on the X axis) </a:t>
            </a:r>
            <a:r>
              <a:rPr lang="en-US" sz="1200" kern="1200" dirty="0" err="1">
                <a:solidFill>
                  <a:schemeClr val="tx1"/>
                </a:solidFill>
                <a:effectLst/>
                <a:latin typeface="+mn-lt"/>
                <a:ea typeface="+mn-ea"/>
                <a:cs typeface="+mn-cs"/>
              </a:rPr>
              <a:t>recognises</a:t>
            </a:r>
            <a:r>
              <a:rPr lang="en-US" sz="1200" kern="1200" dirty="0">
                <a:solidFill>
                  <a:schemeClr val="tx1"/>
                </a:solidFill>
                <a:effectLst/>
                <a:latin typeface="+mn-lt"/>
                <a:ea typeface="+mn-ea"/>
                <a:cs typeface="+mn-cs"/>
              </a:rPr>
              <a:t> a continuum from </a:t>
            </a:r>
            <a:r>
              <a:rPr lang="en-US" sz="1200" kern="1200" dirty="0" err="1">
                <a:solidFill>
                  <a:schemeClr val="tx1"/>
                </a:solidFill>
                <a:effectLst/>
                <a:latin typeface="+mn-lt"/>
                <a:ea typeface="+mn-ea"/>
                <a:cs typeface="+mn-cs"/>
              </a:rPr>
              <a:t>standardised</a:t>
            </a:r>
            <a:r>
              <a:rPr lang="en-US" sz="1200" kern="1200" dirty="0">
                <a:solidFill>
                  <a:schemeClr val="tx1"/>
                </a:solidFill>
                <a:effectLst/>
                <a:latin typeface="+mn-lt"/>
                <a:ea typeface="+mn-ea"/>
                <a:cs typeface="+mn-cs"/>
              </a:rPr>
              <a:t>, replicable and often evidence informed, to highly-</a:t>
            </a:r>
            <a:r>
              <a:rPr lang="en-US" sz="1200" kern="1200" dirty="0" err="1">
                <a:solidFill>
                  <a:schemeClr val="tx1"/>
                </a:solidFill>
                <a:effectLst/>
                <a:latin typeface="+mn-lt"/>
                <a:ea typeface="+mn-ea"/>
                <a:cs typeface="+mn-cs"/>
              </a:rPr>
              <a:t>individualised</a:t>
            </a:r>
            <a:r>
              <a:rPr lang="en-US" sz="1200" kern="1200" dirty="0">
                <a:solidFill>
                  <a:schemeClr val="tx1"/>
                </a:solidFill>
                <a:effectLst/>
                <a:latin typeface="+mn-lt"/>
                <a:ea typeface="+mn-ea"/>
                <a:cs typeface="+mn-cs"/>
              </a:rPr>
              <a:t> interpretative care. This axis </a:t>
            </a:r>
            <a:r>
              <a:rPr lang="en-US" sz="1200" kern="1200" dirty="0" err="1">
                <a:solidFill>
                  <a:schemeClr val="tx1"/>
                </a:solidFill>
                <a:effectLst/>
                <a:latin typeface="+mn-lt"/>
                <a:ea typeface="+mn-ea"/>
                <a:cs typeface="+mn-cs"/>
              </a:rPr>
              <a:t>recognises</a:t>
            </a:r>
            <a:r>
              <a:rPr lang="en-US" sz="1200" kern="1200" dirty="0">
                <a:solidFill>
                  <a:schemeClr val="tx1"/>
                </a:solidFill>
                <a:effectLst/>
                <a:latin typeface="+mn-lt"/>
                <a:ea typeface="+mn-ea"/>
                <a:cs typeface="+mn-cs"/>
              </a:rPr>
              <a:t> that </a:t>
            </a:r>
            <a:r>
              <a:rPr lang="en-US" sz="1200" kern="1200" dirty="0" err="1">
                <a:solidFill>
                  <a:schemeClr val="tx1"/>
                </a:solidFill>
                <a:effectLst/>
                <a:latin typeface="+mn-lt"/>
                <a:ea typeface="+mn-ea"/>
                <a:cs typeface="+mn-cs"/>
              </a:rPr>
              <a:t>standardised</a:t>
            </a:r>
            <a:r>
              <a:rPr lang="en-US" sz="1200" kern="1200" dirty="0">
                <a:solidFill>
                  <a:schemeClr val="tx1"/>
                </a:solidFill>
                <a:effectLst/>
                <a:latin typeface="+mn-lt"/>
                <a:ea typeface="+mn-ea"/>
                <a:cs typeface="+mn-cs"/>
              </a:rPr>
              <a:t> disease-focused (guideline) medical care, even done well, can have a burdensome effect on individuals. Burden comes in many forms; whether as over-investigation and over-treatment, or as a failure to adequately address illness experiences that disrupt daily living (a failure of person-</a:t>
            </a:r>
            <a:r>
              <a:rPr lang="en-US" sz="1200" kern="1200" dirty="0" err="1">
                <a:solidFill>
                  <a:schemeClr val="tx1"/>
                </a:solidFill>
                <a:effectLst/>
                <a:latin typeface="+mn-lt"/>
                <a:ea typeface="+mn-ea"/>
                <a:cs typeface="+mn-cs"/>
              </a:rPr>
              <a:t>centred</a:t>
            </a:r>
            <a:r>
              <a:rPr lang="en-US" sz="1200" kern="1200" dirty="0">
                <a:solidFill>
                  <a:schemeClr val="tx1"/>
                </a:solidFill>
                <a:effectLst/>
                <a:latin typeface="+mn-lt"/>
                <a:ea typeface="+mn-ea"/>
                <a:cs typeface="+mn-cs"/>
              </a:rPr>
              <a:t> care). The two models at each end of the axis represent distinct forms of clinical reasoning that ask different questions and are underpinned by different epistemological approaches. In reality, primary care clinicians are often required to move along the continuum in response to particular patient needs. </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We thus describe four quadrants with distinct categories of care provision . ‘Single problem/</a:t>
            </a:r>
            <a:r>
              <a:rPr lang="en-US" sz="1200" kern="1200" dirty="0" err="1">
                <a:solidFill>
                  <a:schemeClr val="tx1"/>
                </a:solidFill>
                <a:effectLst/>
                <a:latin typeface="+mn-lt"/>
                <a:ea typeface="+mn-ea"/>
                <a:cs typeface="+mn-cs"/>
              </a:rPr>
              <a:t>standardised</a:t>
            </a:r>
            <a:r>
              <a:rPr lang="en-US" sz="1200" kern="1200" dirty="0">
                <a:solidFill>
                  <a:schemeClr val="tx1"/>
                </a:solidFill>
                <a:effectLst/>
                <a:latin typeface="+mn-lt"/>
                <a:ea typeface="+mn-ea"/>
                <a:cs typeface="+mn-cs"/>
              </a:rPr>
              <a:t> care’ delivers low intensity accessible care at volume, mainly but not only in primary care; and increasingly achieved through technology- supported self-care (for example, blood pressure monitoring, contraception advice) and deployment of less highly-qualified staff (for example, fractures, minor illness). ‘Integrated/</a:t>
            </a:r>
            <a:r>
              <a:rPr lang="en-US" sz="1200" kern="1200" dirty="0" err="1">
                <a:solidFill>
                  <a:schemeClr val="tx1"/>
                </a:solidFill>
                <a:effectLst/>
                <a:latin typeface="+mn-lt"/>
                <a:ea typeface="+mn-ea"/>
                <a:cs typeface="+mn-cs"/>
              </a:rPr>
              <a:t>standardised</a:t>
            </a:r>
            <a:r>
              <a:rPr lang="en-US" sz="1200" kern="1200" dirty="0">
                <a:solidFill>
                  <a:schemeClr val="tx1"/>
                </a:solidFill>
                <a:effectLst/>
                <a:latin typeface="+mn-lt"/>
                <a:ea typeface="+mn-ea"/>
                <a:cs typeface="+mn-cs"/>
              </a:rPr>
              <a:t> care’ sees well- coordinated teams providing access to, and delivery of, condition-specific treatment whether acute management of myocardial infarction or surgical replacement of joints or valves. In both cases, interpretive skills are a lower priority. </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Some patients, for example those with mild to moderate mental health needs or medically unexplained chronic pain need ready access to professionals skilled in interpretive practice. Professionals who are able to integrate biomedical, psychosocial, patient and professional accounts of illness in order to help patients make sense of, and so take an active part in managing, their own health problems. Patients in this ‘Accessible/Interpretive’ quadrant may benefit from signposting to services outside of medical care, but generally don’t need high levels of integrated care across medical teams. Some need ongoing continuity of care, while for others a single contact can provide timely treatment, reassurance or diversion from unnecessary investigation or medicine. </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Patients with chronic complex care needs, especially those with diminished capacity to manage daily living (for example, </a:t>
            </a:r>
            <a:r>
              <a:rPr lang="en-US" sz="1200" kern="1200" dirty="0" err="1">
                <a:solidFill>
                  <a:schemeClr val="tx1"/>
                </a:solidFill>
                <a:effectLst/>
                <a:latin typeface="+mn-lt"/>
                <a:ea typeface="+mn-ea"/>
                <a:cs typeface="+mn-cs"/>
              </a:rPr>
              <a:t>multimorbidity</a:t>
            </a:r>
            <a:r>
              <a:rPr lang="en-US" sz="1200" kern="1200" dirty="0">
                <a:solidFill>
                  <a:schemeClr val="tx1"/>
                </a:solidFill>
                <a:effectLst/>
                <a:latin typeface="+mn-lt"/>
                <a:ea typeface="+mn-ea"/>
                <a:cs typeface="+mn-cs"/>
              </a:rPr>
              <a:t>, severe mental illness, homelessness), need both coordinated/ integrated and interpretive care. Medicine in this quadrant requires expert practitioners able to make decisions with patients, and work across teams taking account of shifting needs in the social, emotional, and biological domains. This approach should help </a:t>
            </a:r>
            <a:r>
              <a:rPr lang="en-US" sz="1200" kern="1200" dirty="0" err="1">
                <a:solidFill>
                  <a:schemeClr val="tx1"/>
                </a:solidFill>
                <a:effectLst/>
                <a:latin typeface="+mn-lt"/>
                <a:ea typeface="+mn-ea"/>
                <a:cs typeface="+mn-cs"/>
              </a:rPr>
              <a:t>prioritise</a:t>
            </a:r>
            <a:r>
              <a:rPr lang="en-US" sz="1200" kern="1200" dirty="0">
                <a:solidFill>
                  <a:schemeClr val="tx1"/>
                </a:solidFill>
                <a:effectLst/>
                <a:latin typeface="+mn-lt"/>
                <a:ea typeface="+mn-ea"/>
                <a:cs typeface="+mn-cs"/>
              </a:rPr>
              <a:t> needs and support choices to do less medicine, so avoiding the iatrogenic harm arising from a failure to tailor care to the individual-in-context.</a:t>
            </a:r>
            <a:r>
              <a:rPr lang="en-GB" dirty="0">
                <a:effectLst/>
              </a:rPr>
              <a:t> </a:t>
            </a:r>
            <a:endParaRPr lang="en-US" dirty="0"/>
          </a:p>
        </p:txBody>
      </p:sp>
      <p:sp>
        <p:nvSpPr>
          <p:cNvPr id="4" name="Slide Number Placeholder 3"/>
          <p:cNvSpPr>
            <a:spLocks noGrp="1"/>
          </p:cNvSpPr>
          <p:nvPr>
            <p:ph type="sldNum" sz="quarter" idx="10"/>
          </p:nvPr>
        </p:nvSpPr>
        <p:spPr/>
        <p:txBody>
          <a:bodyPr/>
          <a:lstStyle/>
          <a:p>
            <a:fld id="{B49008FE-DD1A-1E48-82A6-2037C019C5DF}" type="slidenum">
              <a:rPr lang="en-US" smtClean="0"/>
              <a:t>12</a:t>
            </a:fld>
            <a:endParaRPr lang="en-US"/>
          </a:p>
        </p:txBody>
      </p:sp>
    </p:spTree>
    <p:extLst>
      <p:ext uri="{BB962C8B-B14F-4D97-AF65-F5344CB8AC3E}">
        <p14:creationId xmlns:p14="http://schemas.microsoft.com/office/powerpoint/2010/main" val="29153009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equiptowerhamlets.nhs.uk</a:t>
            </a:r>
            <a:r>
              <a:rPr lang="en-US" dirty="0"/>
              <a:t>/</a:t>
            </a:r>
            <a:r>
              <a:rPr lang="en-US" dirty="0" err="1"/>
              <a:t>edenbridge</a:t>
            </a:r>
            <a:r>
              <a:rPr lang="en-US" dirty="0"/>
              <a:t>/</a:t>
            </a:r>
          </a:p>
        </p:txBody>
      </p:sp>
      <p:sp>
        <p:nvSpPr>
          <p:cNvPr id="4" name="Slide Number Placeholder 3"/>
          <p:cNvSpPr>
            <a:spLocks noGrp="1"/>
          </p:cNvSpPr>
          <p:nvPr>
            <p:ph type="sldNum" sz="quarter" idx="5"/>
          </p:nvPr>
        </p:nvSpPr>
        <p:spPr/>
        <p:txBody>
          <a:bodyPr/>
          <a:lstStyle/>
          <a:p>
            <a:fld id="{D816E5EF-DA27-FA4E-870B-8DE7732F0D18}" type="slidenum">
              <a:rPr lang="en-US" smtClean="0"/>
              <a:t>13</a:t>
            </a:fld>
            <a:endParaRPr lang="en-US"/>
          </a:p>
        </p:txBody>
      </p:sp>
    </p:spTree>
    <p:extLst>
      <p:ext uri="{BB962C8B-B14F-4D97-AF65-F5344CB8AC3E}">
        <p14:creationId xmlns:p14="http://schemas.microsoft.com/office/powerpoint/2010/main" val="17177168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CCD390-5D26-374F-990F-552F673F0D6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22C3FD0-C07C-A14D-8316-5F447BB9089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893299F-36A2-4E44-9B28-4840EA470835}"/>
              </a:ext>
            </a:extLst>
          </p:cNvPr>
          <p:cNvSpPr>
            <a:spLocks noGrp="1"/>
          </p:cNvSpPr>
          <p:nvPr>
            <p:ph type="dt" sz="half" idx="10"/>
          </p:nvPr>
        </p:nvSpPr>
        <p:spPr/>
        <p:txBody>
          <a:bodyPr/>
          <a:lstStyle/>
          <a:p>
            <a:fld id="{6A2701A6-0A2E-794E-A89B-B8AEA2A20D1D}" type="datetimeFigureOut">
              <a:rPr lang="en-US" smtClean="0"/>
              <a:t>3/27/22</a:t>
            </a:fld>
            <a:endParaRPr lang="en-US"/>
          </a:p>
        </p:txBody>
      </p:sp>
      <p:sp>
        <p:nvSpPr>
          <p:cNvPr id="5" name="Footer Placeholder 4">
            <a:extLst>
              <a:ext uri="{FF2B5EF4-FFF2-40B4-BE49-F238E27FC236}">
                <a16:creationId xmlns:a16="http://schemas.microsoft.com/office/drawing/2014/main" id="{CC20C36B-75BD-5945-8C9E-9628271F7B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A46E285-80DE-6B43-B565-C89FD6E0C67C}"/>
              </a:ext>
            </a:extLst>
          </p:cNvPr>
          <p:cNvSpPr>
            <a:spLocks noGrp="1"/>
          </p:cNvSpPr>
          <p:nvPr>
            <p:ph type="sldNum" sz="quarter" idx="12"/>
          </p:nvPr>
        </p:nvSpPr>
        <p:spPr/>
        <p:txBody>
          <a:bodyPr/>
          <a:lstStyle/>
          <a:p>
            <a:fld id="{566429B8-A75A-D541-80A9-ADD972392F7B}" type="slidenum">
              <a:rPr lang="en-US" smtClean="0"/>
              <a:t>‹#›</a:t>
            </a:fld>
            <a:endParaRPr lang="en-US"/>
          </a:p>
        </p:txBody>
      </p:sp>
    </p:spTree>
    <p:extLst>
      <p:ext uri="{BB962C8B-B14F-4D97-AF65-F5344CB8AC3E}">
        <p14:creationId xmlns:p14="http://schemas.microsoft.com/office/powerpoint/2010/main" val="24466274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DAB7DA-A89F-2C46-A6CB-D1A487698BD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A74592D-7BF2-7C4E-8DA0-77AA7D6F160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C8EB673-617A-0343-87DE-83C5F99A4C2A}"/>
              </a:ext>
            </a:extLst>
          </p:cNvPr>
          <p:cNvSpPr>
            <a:spLocks noGrp="1"/>
          </p:cNvSpPr>
          <p:nvPr>
            <p:ph type="dt" sz="half" idx="10"/>
          </p:nvPr>
        </p:nvSpPr>
        <p:spPr/>
        <p:txBody>
          <a:bodyPr/>
          <a:lstStyle/>
          <a:p>
            <a:fld id="{6A2701A6-0A2E-794E-A89B-B8AEA2A20D1D}" type="datetimeFigureOut">
              <a:rPr lang="en-US" smtClean="0"/>
              <a:t>3/27/22</a:t>
            </a:fld>
            <a:endParaRPr lang="en-US"/>
          </a:p>
        </p:txBody>
      </p:sp>
      <p:sp>
        <p:nvSpPr>
          <p:cNvPr id="5" name="Footer Placeholder 4">
            <a:extLst>
              <a:ext uri="{FF2B5EF4-FFF2-40B4-BE49-F238E27FC236}">
                <a16:creationId xmlns:a16="http://schemas.microsoft.com/office/drawing/2014/main" id="{2943027A-8D9C-D54C-A008-4D154804CA3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B82A7FB-F845-A041-85AD-EF861EC6201B}"/>
              </a:ext>
            </a:extLst>
          </p:cNvPr>
          <p:cNvSpPr>
            <a:spLocks noGrp="1"/>
          </p:cNvSpPr>
          <p:nvPr>
            <p:ph type="sldNum" sz="quarter" idx="12"/>
          </p:nvPr>
        </p:nvSpPr>
        <p:spPr/>
        <p:txBody>
          <a:bodyPr/>
          <a:lstStyle/>
          <a:p>
            <a:fld id="{566429B8-A75A-D541-80A9-ADD972392F7B}" type="slidenum">
              <a:rPr lang="en-US" smtClean="0"/>
              <a:t>‹#›</a:t>
            </a:fld>
            <a:endParaRPr lang="en-US"/>
          </a:p>
        </p:txBody>
      </p:sp>
    </p:spTree>
    <p:extLst>
      <p:ext uri="{BB962C8B-B14F-4D97-AF65-F5344CB8AC3E}">
        <p14:creationId xmlns:p14="http://schemas.microsoft.com/office/powerpoint/2010/main" val="6790016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66F644-EE3F-984B-9340-6A05128EF4F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D208E29-7526-994D-9E34-4DBF8592201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CD17DD4-BC0A-854C-8909-EF506AB88D39}"/>
              </a:ext>
            </a:extLst>
          </p:cNvPr>
          <p:cNvSpPr>
            <a:spLocks noGrp="1"/>
          </p:cNvSpPr>
          <p:nvPr>
            <p:ph type="dt" sz="half" idx="10"/>
          </p:nvPr>
        </p:nvSpPr>
        <p:spPr/>
        <p:txBody>
          <a:bodyPr/>
          <a:lstStyle/>
          <a:p>
            <a:fld id="{6A2701A6-0A2E-794E-A89B-B8AEA2A20D1D}" type="datetimeFigureOut">
              <a:rPr lang="en-US" smtClean="0"/>
              <a:t>3/27/22</a:t>
            </a:fld>
            <a:endParaRPr lang="en-US"/>
          </a:p>
        </p:txBody>
      </p:sp>
      <p:sp>
        <p:nvSpPr>
          <p:cNvPr id="5" name="Footer Placeholder 4">
            <a:extLst>
              <a:ext uri="{FF2B5EF4-FFF2-40B4-BE49-F238E27FC236}">
                <a16:creationId xmlns:a16="http://schemas.microsoft.com/office/drawing/2014/main" id="{768B8652-B3C3-694D-9102-E06737E5F6F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578E906-7EC9-D347-B979-D4F53661F25A}"/>
              </a:ext>
            </a:extLst>
          </p:cNvPr>
          <p:cNvSpPr>
            <a:spLocks noGrp="1"/>
          </p:cNvSpPr>
          <p:nvPr>
            <p:ph type="sldNum" sz="quarter" idx="12"/>
          </p:nvPr>
        </p:nvSpPr>
        <p:spPr/>
        <p:txBody>
          <a:bodyPr/>
          <a:lstStyle/>
          <a:p>
            <a:fld id="{566429B8-A75A-D541-80A9-ADD972392F7B}" type="slidenum">
              <a:rPr lang="en-US" smtClean="0"/>
              <a:t>‹#›</a:t>
            </a:fld>
            <a:endParaRPr lang="en-US"/>
          </a:p>
        </p:txBody>
      </p:sp>
    </p:spTree>
    <p:extLst>
      <p:ext uri="{BB962C8B-B14F-4D97-AF65-F5344CB8AC3E}">
        <p14:creationId xmlns:p14="http://schemas.microsoft.com/office/powerpoint/2010/main" val="27814286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09CDD3-6122-BF43-B91F-57B93B0CAB7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0CCF018-D032-3D4E-932C-2AEB29C93C6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0F2F748-46B4-B74A-ABF5-E812F98FCB3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78CF381-6985-5147-BCAE-C5B0FDD22B1B}"/>
              </a:ext>
            </a:extLst>
          </p:cNvPr>
          <p:cNvSpPr>
            <a:spLocks noGrp="1"/>
          </p:cNvSpPr>
          <p:nvPr>
            <p:ph type="dt" sz="half" idx="10"/>
          </p:nvPr>
        </p:nvSpPr>
        <p:spPr/>
        <p:txBody>
          <a:bodyPr/>
          <a:lstStyle/>
          <a:p>
            <a:fld id="{6A2701A6-0A2E-794E-A89B-B8AEA2A20D1D}" type="datetimeFigureOut">
              <a:rPr lang="en-US" smtClean="0"/>
              <a:t>3/27/22</a:t>
            </a:fld>
            <a:endParaRPr lang="en-US"/>
          </a:p>
        </p:txBody>
      </p:sp>
      <p:sp>
        <p:nvSpPr>
          <p:cNvPr id="6" name="Footer Placeholder 5">
            <a:extLst>
              <a:ext uri="{FF2B5EF4-FFF2-40B4-BE49-F238E27FC236}">
                <a16:creationId xmlns:a16="http://schemas.microsoft.com/office/drawing/2014/main" id="{AC7951DE-2761-8B42-9E7C-8CF7F11BDD5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DEF7ECC-9714-2A4D-8B21-2F782C228386}"/>
              </a:ext>
            </a:extLst>
          </p:cNvPr>
          <p:cNvSpPr>
            <a:spLocks noGrp="1"/>
          </p:cNvSpPr>
          <p:nvPr>
            <p:ph type="sldNum" sz="quarter" idx="12"/>
          </p:nvPr>
        </p:nvSpPr>
        <p:spPr/>
        <p:txBody>
          <a:bodyPr/>
          <a:lstStyle/>
          <a:p>
            <a:fld id="{566429B8-A75A-D541-80A9-ADD972392F7B}" type="slidenum">
              <a:rPr lang="en-US" smtClean="0"/>
              <a:t>‹#›</a:t>
            </a:fld>
            <a:endParaRPr lang="en-US"/>
          </a:p>
        </p:txBody>
      </p:sp>
    </p:spTree>
    <p:extLst>
      <p:ext uri="{BB962C8B-B14F-4D97-AF65-F5344CB8AC3E}">
        <p14:creationId xmlns:p14="http://schemas.microsoft.com/office/powerpoint/2010/main" val="3980383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967422-2443-4A4A-9416-9EE49614BF4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FF762B6-710B-FB40-BDCF-1C0F449A408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D105E72-E871-8A43-B65A-37FDDFBFFA6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641E8F7-989D-7E41-AA18-DA92E9DB69D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77F4A6B-528D-B545-AF8B-CFB95C81537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1739AF5-D337-0440-9D0A-B1B692531064}"/>
              </a:ext>
            </a:extLst>
          </p:cNvPr>
          <p:cNvSpPr>
            <a:spLocks noGrp="1"/>
          </p:cNvSpPr>
          <p:nvPr>
            <p:ph type="dt" sz="half" idx="10"/>
          </p:nvPr>
        </p:nvSpPr>
        <p:spPr/>
        <p:txBody>
          <a:bodyPr/>
          <a:lstStyle/>
          <a:p>
            <a:fld id="{6A2701A6-0A2E-794E-A89B-B8AEA2A20D1D}" type="datetimeFigureOut">
              <a:rPr lang="en-US" smtClean="0"/>
              <a:t>3/27/22</a:t>
            </a:fld>
            <a:endParaRPr lang="en-US"/>
          </a:p>
        </p:txBody>
      </p:sp>
      <p:sp>
        <p:nvSpPr>
          <p:cNvPr id="8" name="Footer Placeholder 7">
            <a:extLst>
              <a:ext uri="{FF2B5EF4-FFF2-40B4-BE49-F238E27FC236}">
                <a16:creationId xmlns:a16="http://schemas.microsoft.com/office/drawing/2014/main" id="{8983DAA0-266F-454D-AA8C-51AEA59B32B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88D28A0-7521-EE42-A7EF-788E2F08800C}"/>
              </a:ext>
            </a:extLst>
          </p:cNvPr>
          <p:cNvSpPr>
            <a:spLocks noGrp="1"/>
          </p:cNvSpPr>
          <p:nvPr>
            <p:ph type="sldNum" sz="quarter" idx="12"/>
          </p:nvPr>
        </p:nvSpPr>
        <p:spPr/>
        <p:txBody>
          <a:bodyPr/>
          <a:lstStyle/>
          <a:p>
            <a:fld id="{566429B8-A75A-D541-80A9-ADD972392F7B}" type="slidenum">
              <a:rPr lang="en-US" smtClean="0"/>
              <a:t>‹#›</a:t>
            </a:fld>
            <a:endParaRPr lang="en-US"/>
          </a:p>
        </p:txBody>
      </p:sp>
    </p:spTree>
    <p:extLst>
      <p:ext uri="{BB962C8B-B14F-4D97-AF65-F5344CB8AC3E}">
        <p14:creationId xmlns:p14="http://schemas.microsoft.com/office/powerpoint/2010/main" val="25120896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204340-62E6-8D45-A1F4-1047E5D7061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0901642-C086-C742-9EB8-5FC5597ED2FD}"/>
              </a:ext>
            </a:extLst>
          </p:cNvPr>
          <p:cNvSpPr>
            <a:spLocks noGrp="1"/>
          </p:cNvSpPr>
          <p:nvPr>
            <p:ph type="dt" sz="half" idx="10"/>
          </p:nvPr>
        </p:nvSpPr>
        <p:spPr/>
        <p:txBody>
          <a:bodyPr/>
          <a:lstStyle/>
          <a:p>
            <a:fld id="{6A2701A6-0A2E-794E-A89B-B8AEA2A20D1D}" type="datetimeFigureOut">
              <a:rPr lang="en-US" smtClean="0"/>
              <a:t>3/27/22</a:t>
            </a:fld>
            <a:endParaRPr lang="en-US"/>
          </a:p>
        </p:txBody>
      </p:sp>
      <p:sp>
        <p:nvSpPr>
          <p:cNvPr id="4" name="Footer Placeholder 3">
            <a:extLst>
              <a:ext uri="{FF2B5EF4-FFF2-40B4-BE49-F238E27FC236}">
                <a16:creationId xmlns:a16="http://schemas.microsoft.com/office/drawing/2014/main" id="{6731FA24-B8AD-F64D-95AC-82D1C5294C8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9AED2C7-4627-AF4E-867B-715031B9E0C2}"/>
              </a:ext>
            </a:extLst>
          </p:cNvPr>
          <p:cNvSpPr>
            <a:spLocks noGrp="1"/>
          </p:cNvSpPr>
          <p:nvPr>
            <p:ph type="sldNum" sz="quarter" idx="12"/>
          </p:nvPr>
        </p:nvSpPr>
        <p:spPr/>
        <p:txBody>
          <a:bodyPr/>
          <a:lstStyle/>
          <a:p>
            <a:fld id="{566429B8-A75A-D541-80A9-ADD972392F7B}" type="slidenum">
              <a:rPr lang="en-US" smtClean="0"/>
              <a:t>‹#›</a:t>
            </a:fld>
            <a:endParaRPr lang="en-US"/>
          </a:p>
        </p:txBody>
      </p:sp>
    </p:spTree>
    <p:extLst>
      <p:ext uri="{BB962C8B-B14F-4D97-AF65-F5344CB8AC3E}">
        <p14:creationId xmlns:p14="http://schemas.microsoft.com/office/powerpoint/2010/main" val="40352576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DCA20F1-1262-8C4C-8974-41D7E191FAE9}"/>
              </a:ext>
            </a:extLst>
          </p:cNvPr>
          <p:cNvSpPr>
            <a:spLocks noGrp="1"/>
          </p:cNvSpPr>
          <p:nvPr>
            <p:ph type="dt" sz="half" idx="10"/>
          </p:nvPr>
        </p:nvSpPr>
        <p:spPr/>
        <p:txBody>
          <a:bodyPr/>
          <a:lstStyle/>
          <a:p>
            <a:fld id="{6A2701A6-0A2E-794E-A89B-B8AEA2A20D1D}" type="datetimeFigureOut">
              <a:rPr lang="en-US" smtClean="0"/>
              <a:t>3/27/22</a:t>
            </a:fld>
            <a:endParaRPr lang="en-US"/>
          </a:p>
        </p:txBody>
      </p:sp>
      <p:sp>
        <p:nvSpPr>
          <p:cNvPr id="3" name="Footer Placeholder 2">
            <a:extLst>
              <a:ext uri="{FF2B5EF4-FFF2-40B4-BE49-F238E27FC236}">
                <a16:creationId xmlns:a16="http://schemas.microsoft.com/office/drawing/2014/main" id="{6B1E3140-E99A-F044-816F-4E4913ECD8B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4654072-4513-4D42-A811-3B669B9205E2}"/>
              </a:ext>
            </a:extLst>
          </p:cNvPr>
          <p:cNvSpPr>
            <a:spLocks noGrp="1"/>
          </p:cNvSpPr>
          <p:nvPr>
            <p:ph type="sldNum" sz="quarter" idx="12"/>
          </p:nvPr>
        </p:nvSpPr>
        <p:spPr/>
        <p:txBody>
          <a:bodyPr/>
          <a:lstStyle/>
          <a:p>
            <a:fld id="{566429B8-A75A-D541-80A9-ADD972392F7B}" type="slidenum">
              <a:rPr lang="en-US" smtClean="0"/>
              <a:t>‹#›</a:t>
            </a:fld>
            <a:endParaRPr lang="en-US"/>
          </a:p>
        </p:txBody>
      </p:sp>
    </p:spTree>
    <p:extLst>
      <p:ext uri="{BB962C8B-B14F-4D97-AF65-F5344CB8AC3E}">
        <p14:creationId xmlns:p14="http://schemas.microsoft.com/office/powerpoint/2010/main" val="34076198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2B80DF-8C67-014D-AC15-3B00BD2CFA5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60352AF-D688-5940-BE8F-582A3A7E466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7EDA708-8D0C-7746-B29E-BA740DD87B1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BAEA604-96AD-3E45-9860-DC5DC9E79A0E}"/>
              </a:ext>
            </a:extLst>
          </p:cNvPr>
          <p:cNvSpPr>
            <a:spLocks noGrp="1"/>
          </p:cNvSpPr>
          <p:nvPr>
            <p:ph type="dt" sz="half" idx="10"/>
          </p:nvPr>
        </p:nvSpPr>
        <p:spPr/>
        <p:txBody>
          <a:bodyPr/>
          <a:lstStyle/>
          <a:p>
            <a:fld id="{6A2701A6-0A2E-794E-A89B-B8AEA2A20D1D}" type="datetimeFigureOut">
              <a:rPr lang="en-US" smtClean="0"/>
              <a:t>3/27/22</a:t>
            </a:fld>
            <a:endParaRPr lang="en-US"/>
          </a:p>
        </p:txBody>
      </p:sp>
      <p:sp>
        <p:nvSpPr>
          <p:cNvPr id="6" name="Footer Placeholder 5">
            <a:extLst>
              <a:ext uri="{FF2B5EF4-FFF2-40B4-BE49-F238E27FC236}">
                <a16:creationId xmlns:a16="http://schemas.microsoft.com/office/drawing/2014/main" id="{3BAD5D45-1287-F24E-A772-003FBD54E6E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7D25DE1-844E-EF44-B12F-5E2886641C56}"/>
              </a:ext>
            </a:extLst>
          </p:cNvPr>
          <p:cNvSpPr>
            <a:spLocks noGrp="1"/>
          </p:cNvSpPr>
          <p:nvPr>
            <p:ph type="sldNum" sz="quarter" idx="12"/>
          </p:nvPr>
        </p:nvSpPr>
        <p:spPr/>
        <p:txBody>
          <a:bodyPr/>
          <a:lstStyle/>
          <a:p>
            <a:fld id="{566429B8-A75A-D541-80A9-ADD972392F7B}" type="slidenum">
              <a:rPr lang="en-US" smtClean="0"/>
              <a:t>‹#›</a:t>
            </a:fld>
            <a:endParaRPr lang="en-US"/>
          </a:p>
        </p:txBody>
      </p:sp>
    </p:spTree>
    <p:extLst>
      <p:ext uri="{BB962C8B-B14F-4D97-AF65-F5344CB8AC3E}">
        <p14:creationId xmlns:p14="http://schemas.microsoft.com/office/powerpoint/2010/main" val="3020043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50694C-A3A1-7F40-A79E-25129906795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AD9B084-B264-ED4A-BC58-BD1DA1F9037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080D703-DDF8-6F4E-A6D6-F83B836171A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8503BBD-FDC1-AE4C-A46D-6223D04BCF44}"/>
              </a:ext>
            </a:extLst>
          </p:cNvPr>
          <p:cNvSpPr>
            <a:spLocks noGrp="1"/>
          </p:cNvSpPr>
          <p:nvPr>
            <p:ph type="dt" sz="half" idx="10"/>
          </p:nvPr>
        </p:nvSpPr>
        <p:spPr/>
        <p:txBody>
          <a:bodyPr/>
          <a:lstStyle/>
          <a:p>
            <a:fld id="{6A2701A6-0A2E-794E-A89B-B8AEA2A20D1D}" type="datetimeFigureOut">
              <a:rPr lang="en-US" smtClean="0"/>
              <a:t>3/27/22</a:t>
            </a:fld>
            <a:endParaRPr lang="en-US"/>
          </a:p>
        </p:txBody>
      </p:sp>
      <p:sp>
        <p:nvSpPr>
          <p:cNvPr id="6" name="Footer Placeholder 5">
            <a:extLst>
              <a:ext uri="{FF2B5EF4-FFF2-40B4-BE49-F238E27FC236}">
                <a16:creationId xmlns:a16="http://schemas.microsoft.com/office/drawing/2014/main" id="{E7E94719-C288-E241-8014-259E3A1AD21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5D7586B-83A3-C146-9FB1-B0E79F96AC3A}"/>
              </a:ext>
            </a:extLst>
          </p:cNvPr>
          <p:cNvSpPr>
            <a:spLocks noGrp="1"/>
          </p:cNvSpPr>
          <p:nvPr>
            <p:ph type="sldNum" sz="quarter" idx="12"/>
          </p:nvPr>
        </p:nvSpPr>
        <p:spPr/>
        <p:txBody>
          <a:bodyPr/>
          <a:lstStyle/>
          <a:p>
            <a:fld id="{566429B8-A75A-D541-80A9-ADD972392F7B}" type="slidenum">
              <a:rPr lang="en-US" smtClean="0"/>
              <a:t>‹#›</a:t>
            </a:fld>
            <a:endParaRPr lang="en-US"/>
          </a:p>
        </p:txBody>
      </p:sp>
    </p:spTree>
    <p:extLst>
      <p:ext uri="{BB962C8B-B14F-4D97-AF65-F5344CB8AC3E}">
        <p14:creationId xmlns:p14="http://schemas.microsoft.com/office/powerpoint/2010/main" val="26073800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1B6ACA-9092-5347-B6F7-F4DB1C0DEA4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60A34EB-96D9-F543-AEA8-65732E1F5BD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2A92481-A567-5545-A7DB-1FCCAA05030C}"/>
              </a:ext>
            </a:extLst>
          </p:cNvPr>
          <p:cNvSpPr>
            <a:spLocks noGrp="1"/>
          </p:cNvSpPr>
          <p:nvPr>
            <p:ph type="dt" sz="half" idx="10"/>
          </p:nvPr>
        </p:nvSpPr>
        <p:spPr/>
        <p:txBody>
          <a:bodyPr/>
          <a:lstStyle/>
          <a:p>
            <a:fld id="{6A2701A6-0A2E-794E-A89B-B8AEA2A20D1D}" type="datetimeFigureOut">
              <a:rPr lang="en-US" smtClean="0"/>
              <a:t>3/27/22</a:t>
            </a:fld>
            <a:endParaRPr lang="en-US"/>
          </a:p>
        </p:txBody>
      </p:sp>
      <p:sp>
        <p:nvSpPr>
          <p:cNvPr id="5" name="Footer Placeholder 4">
            <a:extLst>
              <a:ext uri="{FF2B5EF4-FFF2-40B4-BE49-F238E27FC236}">
                <a16:creationId xmlns:a16="http://schemas.microsoft.com/office/drawing/2014/main" id="{A1C251E7-D068-F942-87FD-56ABE384C65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9A4CCEF-4B70-A94F-A79C-C9E7018B8B6C}"/>
              </a:ext>
            </a:extLst>
          </p:cNvPr>
          <p:cNvSpPr>
            <a:spLocks noGrp="1"/>
          </p:cNvSpPr>
          <p:nvPr>
            <p:ph type="sldNum" sz="quarter" idx="12"/>
          </p:nvPr>
        </p:nvSpPr>
        <p:spPr/>
        <p:txBody>
          <a:bodyPr/>
          <a:lstStyle/>
          <a:p>
            <a:fld id="{566429B8-A75A-D541-80A9-ADD972392F7B}" type="slidenum">
              <a:rPr lang="en-US" smtClean="0"/>
              <a:t>‹#›</a:t>
            </a:fld>
            <a:endParaRPr lang="en-US"/>
          </a:p>
        </p:txBody>
      </p:sp>
    </p:spTree>
    <p:extLst>
      <p:ext uri="{BB962C8B-B14F-4D97-AF65-F5344CB8AC3E}">
        <p14:creationId xmlns:p14="http://schemas.microsoft.com/office/powerpoint/2010/main" val="34986122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668BB3C-2E6B-4D4F-93BC-52A51326D2C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8346583-4B90-1849-A06C-2B787A9F96A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6F161DC-6014-C34D-83E4-DC341C123126}"/>
              </a:ext>
            </a:extLst>
          </p:cNvPr>
          <p:cNvSpPr>
            <a:spLocks noGrp="1"/>
          </p:cNvSpPr>
          <p:nvPr>
            <p:ph type="dt" sz="half" idx="10"/>
          </p:nvPr>
        </p:nvSpPr>
        <p:spPr/>
        <p:txBody>
          <a:bodyPr/>
          <a:lstStyle/>
          <a:p>
            <a:fld id="{6A2701A6-0A2E-794E-A89B-B8AEA2A20D1D}" type="datetimeFigureOut">
              <a:rPr lang="en-US" smtClean="0"/>
              <a:t>3/27/22</a:t>
            </a:fld>
            <a:endParaRPr lang="en-US"/>
          </a:p>
        </p:txBody>
      </p:sp>
      <p:sp>
        <p:nvSpPr>
          <p:cNvPr id="5" name="Footer Placeholder 4">
            <a:extLst>
              <a:ext uri="{FF2B5EF4-FFF2-40B4-BE49-F238E27FC236}">
                <a16:creationId xmlns:a16="http://schemas.microsoft.com/office/drawing/2014/main" id="{5B53911E-EB14-794C-9930-805A60F14BA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75F91D-A919-AF4B-8BE7-F687309C98F6}"/>
              </a:ext>
            </a:extLst>
          </p:cNvPr>
          <p:cNvSpPr>
            <a:spLocks noGrp="1"/>
          </p:cNvSpPr>
          <p:nvPr>
            <p:ph type="sldNum" sz="quarter" idx="12"/>
          </p:nvPr>
        </p:nvSpPr>
        <p:spPr/>
        <p:txBody>
          <a:bodyPr/>
          <a:lstStyle/>
          <a:p>
            <a:fld id="{566429B8-A75A-D541-80A9-ADD972392F7B}" type="slidenum">
              <a:rPr lang="en-US" smtClean="0"/>
              <a:t>‹#›</a:t>
            </a:fld>
            <a:endParaRPr lang="en-US"/>
          </a:p>
        </p:txBody>
      </p:sp>
    </p:spTree>
    <p:extLst>
      <p:ext uri="{BB962C8B-B14F-4D97-AF65-F5344CB8AC3E}">
        <p14:creationId xmlns:p14="http://schemas.microsoft.com/office/powerpoint/2010/main" val="11645601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572F196-5283-D249-86BA-E4CEA938F11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BD0F65A-DDD2-3643-B300-2FB188AB1A7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8575EBC-38BF-C040-8AB2-67AFF53CAFE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A2701A6-0A2E-794E-A89B-B8AEA2A20D1D}" type="datetimeFigureOut">
              <a:rPr lang="en-US" smtClean="0"/>
              <a:t>3/27/22</a:t>
            </a:fld>
            <a:endParaRPr lang="en-US"/>
          </a:p>
        </p:txBody>
      </p:sp>
      <p:sp>
        <p:nvSpPr>
          <p:cNvPr id="5" name="Footer Placeholder 4">
            <a:extLst>
              <a:ext uri="{FF2B5EF4-FFF2-40B4-BE49-F238E27FC236}">
                <a16:creationId xmlns:a16="http://schemas.microsoft.com/office/drawing/2014/main" id="{9010AB1F-02F3-3A40-9943-1A9CE0F1DC9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EFB66A3-9E25-AC45-AE78-8FEA1AD1FDE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6429B8-A75A-D541-80A9-ADD972392F7B}" type="slidenum">
              <a:rPr lang="en-US" smtClean="0"/>
              <a:t>‹#›</a:t>
            </a:fld>
            <a:endParaRPr lang="en-US"/>
          </a:p>
        </p:txBody>
      </p:sp>
    </p:spTree>
    <p:extLst>
      <p:ext uri="{BB962C8B-B14F-4D97-AF65-F5344CB8AC3E}">
        <p14:creationId xmlns:p14="http://schemas.microsoft.com/office/powerpoint/2010/main" val="97668513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6.xml"/><Relationship Id="rId6" Type="http://schemas.openxmlformats.org/officeDocument/2006/relationships/image" Target="../media/image3.png"/><Relationship Id="rId5" Type="http://schemas.openxmlformats.org/officeDocument/2006/relationships/hyperlink" Target="https://handyapproachtocare.com/" TargetMode="External"/><Relationship Id="rId4" Type="http://schemas.openxmlformats.org/officeDocument/2006/relationships/hyperlink" Target="mailto:LRISI@nhs.net"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4.xml"/><Relationship Id="rId5" Type="http://schemas.openxmlformats.org/officeDocument/2006/relationships/image" Target="../media/image5.pn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jpeg"/><Relationship Id="rId7" Type="http://schemas.openxmlformats.org/officeDocument/2006/relationships/image" Target="../media/image11.png"/><Relationship Id="rId12"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0.jpeg"/><Relationship Id="rId11" Type="http://schemas.openxmlformats.org/officeDocument/2006/relationships/image" Target="../media/image15.jpg"/><Relationship Id="rId5" Type="http://schemas.openxmlformats.org/officeDocument/2006/relationships/image" Target="../media/image9.png"/><Relationship Id="rId10" Type="http://schemas.openxmlformats.org/officeDocument/2006/relationships/image" Target="../media/image14.jpeg"/><Relationship Id="rId4" Type="http://schemas.openxmlformats.org/officeDocument/2006/relationships/image" Target="../media/image8.jpeg"/><Relationship Id="rId9"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17.jpeg"/><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hyperlink" Target="http://traumatransformed.org/wp-content/uploads/Copy-of-TOTIHO-Updated-040319-11x17_Healing-Organization-Chart.pdf" TargetMode="External"/><Relationship Id="rId5" Type="http://schemas.openxmlformats.org/officeDocument/2006/relationships/image" Target="../media/image1.png"/><Relationship Id="rId4" Type="http://schemas.openxmlformats.org/officeDocument/2006/relationships/image" Target="../media/image19.jpeg"/></Relationships>
</file>

<file path=ppt/slides/_rels/slide7.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image" Target="../media/image29.jpeg"/><Relationship Id="rId3" Type="http://schemas.openxmlformats.org/officeDocument/2006/relationships/image" Target="../media/image20.jpeg"/><Relationship Id="rId7" Type="http://schemas.openxmlformats.org/officeDocument/2006/relationships/image" Target="../media/image24.jpeg"/><Relationship Id="rId12"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23.png"/><Relationship Id="rId11" Type="http://schemas.openxmlformats.org/officeDocument/2006/relationships/image" Target="../media/image28.png"/><Relationship Id="rId5" Type="http://schemas.openxmlformats.org/officeDocument/2006/relationships/image" Target="../media/image22.jpeg"/><Relationship Id="rId10" Type="http://schemas.openxmlformats.org/officeDocument/2006/relationships/image" Target="../media/image27.png"/><Relationship Id="rId4" Type="http://schemas.openxmlformats.org/officeDocument/2006/relationships/image" Target="../media/image21.png"/><Relationship Id="rId9" Type="http://schemas.openxmlformats.org/officeDocument/2006/relationships/image" Target="../media/image26.jpeg"/></Relationships>
</file>

<file path=ppt/slides/_rels/slide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handyapproachtocare.com/" TargetMode="Externa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32.png"/><Relationship Id="rId7" Type="http://schemas.openxmlformats.org/officeDocument/2006/relationships/image" Target="../media/image36.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 Id="rId9" Type="http://schemas.openxmlformats.org/officeDocument/2006/relationships/image" Target="../media/image1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017065E-8730-264C-9831-362D14D5649C}"/>
              </a:ext>
            </a:extLst>
          </p:cNvPr>
          <p:cNvPicPr>
            <a:picLocks noChangeAspect="1"/>
          </p:cNvPicPr>
          <p:nvPr/>
        </p:nvPicPr>
        <p:blipFill>
          <a:blip r:embed="rId2"/>
          <a:stretch>
            <a:fillRect/>
          </a:stretch>
        </p:blipFill>
        <p:spPr>
          <a:xfrm>
            <a:off x="1" y="0"/>
            <a:ext cx="1282262" cy="1375715"/>
          </a:xfrm>
          <a:prstGeom prst="rect">
            <a:avLst/>
          </a:prstGeom>
        </p:spPr>
      </p:pic>
      <p:pic>
        <p:nvPicPr>
          <p:cNvPr id="2" name="Picture 1">
            <a:extLst>
              <a:ext uri="{FF2B5EF4-FFF2-40B4-BE49-F238E27FC236}">
                <a16:creationId xmlns:a16="http://schemas.microsoft.com/office/drawing/2014/main" id="{84CC48CE-3E27-A449-9BED-D5306F7D791D}"/>
              </a:ext>
            </a:extLst>
          </p:cNvPr>
          <p:cNvPicPr>
            <a:picLocks noChangeAspect="1"/>
          </p:cNvPicPr>
          <p:nvPr/>
        </p:nvPicPr>
        <p:blipFill>
          <a:blip r:embed="rId3"/>
          <a:stretch>
            <a:fillRect/>
          </a:stretch>
        </p:blipFill>
        <p:spPr>
          <a:xfrm>
            <a:off x="6863254" y="487024"/>
            <a:ext cx="5328745" cy="5632311"/>
          </a:xfrm>
          <a:prstGeom prst="rect">
            <a:avLst/>
          </a:prstGeom>
        </p:spPr>
      </p:pic>
      <p:sp>
        <p:nvSpPr>
          <p:cNvPr id="6" name="TextBox 5">
            <a:extLst>
              <a:ext uri="{FF2B5EF4-FFF2-40B4-BE49-F238E27FC236}">
                <a16:creationId xmlns:a16="http://schemas.microsoft.com/office/drawing/2014/main" id="{92638AAA-65CB-3B4D-AF2E-E70B1026DC7E}"/>
              </a:ext>
            </a:extLst>
          </p:cNvPr>
          <p:cNvSpPr txBox="1"/>
          <p:nvPr/>
        </p:nvSpPr>
        <p:spPr>
          <a:xfrm>
            <a:off x="199697" y="586450"/>
            <a:ext cx="7157544" cy="5970865"/>
          </a:xfrm>
          <a:prstGeom prst="rect">
            <a:avLst/>
          </a:prstGeom>
          <a:noFill/>
        </p:spPr>
        <p:txBody>
          <a:bodyPr wrap="square" rtlCol="0">
            <a:spAutoFit/>
          </a:bodyPr>
          <a:lstStyle/>
          <a:p>
            <a:pPr algn="ctr"/>
            <a:endParaRPr lang="en-US" sz="5400" dirty="0">
              <a:solidFill>
                <a:schemeClr val="bg1"/>
              </a:solidFill>
            </a:endParaRPr>
          </a:p>
          <a:p>
            <a:pPr algn="ctr"/>
            <a:r>
              <a:rPr lang="en-US" sz="5400" b="1" dirty="0"/>
              <a:t>Moving from </a:t>
            </a:r>
          </a:p>
          <a:p>
            <a:pPr algn="ctr"/>
            <a:r>
              <a:rPr lang="en-US" sz="5400" b="1" dirty="0"/>
              <a:t>time poor to time rich </a:t>
            </a:r>
          </a:p>
          <a:p>
            <a:pPr algn="ctr"/>
            <a:r>
              <a:rPr lang="en-US" sz="2400" i="1" dirty="0">
                <a:solidFill>
                  <a:srgbClr val="000000"/>
                </a:solidFill>
              </a:rPr>
              <a:t>through micro-GP teams in large practices </a:t>
            </a:r>
          </a:p>
          <a:p>
            <a:pPr algn="ctr"/>
            <a:r>
              <a:rPr lang="en-US" sz="2400" i="1" dirty="0">
                <a:solidFill>
                  <a:srgbClr val="000000"/>
                </a:solidFill>
              </a:rPr>
              <a:t>with a part-time GP workforce</a:t>
            </a:r>
          </a:p>
          <a:p>
            <a:pPr algn="ctr"/>
            <a:endParaRPr lang="en-US" sz="2400" dirty="0">
              <a:solidFill>
                <a:srgbClr val="000000"/>
              </a:solidFill>
            </a:endParaRPr>
          </a:p>
          <a:p>
            <a:pPr algn="ctr"/>
            <a:endParaRPr lang="en-US" sz="2400" dirty="0">
              <a:solidFill>
                <a:srgbClr val="000000"/>
              </a:solidFill>
            </a:endParaRPr>
          </a:p>
          <a:p>
            <a:pPr algn="ctr"/>
            <a:r>
              <a:rPr lang="en-US" sz="2400" dirty="0">
                <a:solidFill>
                  <a:srgbClr val="000000"/>
                </a:solidFill>
              </a:rPr>
              <a:t>Dr Liliana </a:t>
            </a:r>
            <a:r>
              <a:rPr lang="en-US" sz="2400" dirty="0" err="1">
                <a:solidFill>
                  <a:srgbClr val="000000"/>
                </a:solidFill>
              </a:rPr>
              <a:t>Risi</a:t>
            </a:r>
            <a:r>
              <a:rPr lang="en-US" sz="2400" dirty="0">
                <a:solidFill>
                  <a:srgbClr val="000000"/>
                </a:solidFill>
              </a:rPr>
              <a:t> </a:t>
            </a:r>
          </a:p>
          <a:p>
            <a:pPr algn="ctr"/>
            <a:r>
              <a:rPr lang="en-GB" dirty="0"/>
              <a:t>GP Webinar for NCL Practices Thursday 10 March 2022</a:t>
            </a:r>
          </a:p>
          <a:p>
            <a:pPr algn="ctr"/>
            <a:r>
              <a:rPr lang="en-GB" sz="1600" dirty="0">
                <a:solidFill>
                  <a:srgbClr val="000000"/>
                </a:solidFill>
                <a:hlinkClick r:id="rId4"/>
              </a:rPr>
              <a:t>LRISI@nhs.net</a:t>
            </a:r>
            <a:endParaRPr lang="en-GB" sz="1600" dirty="0">
              <a:solidFill>
                <a:srgbClr val="000000"/>
              </a:solidFill>
            </a:endParaRPr>
          </a:p>
          <a:p>
            <a:pPr algn="ctr"/>
            <a:endParaRPr lang="en-US" sz="1600" dirty="0">
              <a:solidFill>
                <a:srgbClr val="000000"/>
              </a:solidFill>
            </a:endParaRPr>
          </a:p>
          <a:p>
            <a:pPr algn="ctr"/>
            <a:r>
              <a:rPr lang="en-US" sz="1400" dirty="0">
                <a:hlinkClick r:id="rId5"/>
              </a:rPr>
              <a:t>https://handyapproachtocare.com</a:t>
            </a:r>
            <a:endParaRPr lang="en-US" sz="1400" dirty="0"/>
          </a:p>
          <a:p>
            <a:pPr algn="ctr"/>
            <a:r>
              <a:rPr lang="en-US" sz="3600" dirty="0">
                <a:solidFill>
                  <a:srgbClr val="000000"/>
                </a:solidFill>
              </a:rPr>
              <a:t> </a:t>
            </a:r>
          </a:p>
        </p:txBody>
      </p:sp>
      <p:pic>
        <p:nvPicPr>
          <p:cNvPr id="7" name="Picture 2" descr="Ideas that change health and care | The King's Fund">
            <a:extLst>
              <a:ext uri="{FF2B5EF4-FFF2-40B4-BE49-F238E27FC236}">
                <a16:creationId xmlns:a16="http://schemas.microsoft.com/office/drawing/2014/main" id="{D279E1FD-4E39-F840-9587-4155D10CF3B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114290" y="5186577"/>
            <a:ext cx="878013" cy="4616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622744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p:cNvPicPr>
          <p:nvPr>
            <p:ph sz="half" idx="1"/>
          </p:nvPr>
        </p:nvPicPr>
        <p:blipFill>
          <a:blip r:embed="rId3">
            <a:extLst>
              <a:ext uri="{28A0092B-C50C-407E-A947-70E740481C1C}">
                <a14:useLocalDpi xmlns:a14="http://schemas.microsoft.com/office/drawing/2010/main" val="0"/>
              </a:ext>
            </a:extLst>
          </a:blip>
          <a:srcRect l="19499" r="19499"/>
          <a:stretch>
            <a:fillRect/>
          </a:stretch>
        </p:blipFill>
        <p:spPr bwMode="auto">
          <a:xfrm>
            <a:off x="1718441" y="241736"/>
            <a:ext cx="3878317" cy="5813589"/>
          </a:xfrm>
          <a:prstGeom prst="rect">
            <a:avLst/>
          </a:prstGeom>
          <a:noFill/>
          <a:ln>
            <a:noFill/>
          </a:ln>
        </p:spPr>
      </p:pic>
      <p:sp>
        <p:nvSpPr>
          <p:cNvPr id="8" name="TextBox 7">
            <a:extLst>
              <a:ext uri="{FF2B5EF4-FFF2-40B4-BE49-F238E27FC236}">
                <a16:creationId xmlns:a16="http://schemas.microsoft.com/office/drawing/2014/main" id="{95982D34-D93E-C54E-B54B-1A64677454A7}"/>
              </a:ext>
            </a:extLst>
          </p:cNvPr>
          <p:cNvSpPr txBox="1"/>
          <p:nvPr/>
        </p:nvSpPr>
        <p:spPr>
          <a:xfrm>
            <a:off x="2585544" y="2834012"/>
            <a:ext cx="2144110" cy="923330"/>
          </a:xfrm>
          <a:prstGeom prst="rect">
            <a:avLst/>
          </a:prstGeom>
          <a:noFill/>
        </p:spPr>
        <p:txBody>
          <a:bodyPr wrap="square" rtlCol="0">
            <a:spAutoFit/>
          </a:bodyPr>
          <a:lstStyle/>
          <a:p>
            <a:pPr algn="ctr"/>
            <a:r>
              <a:rPr lang="en-US" sz="5400" b="1" dirty="0"/>
              <a:t>Lili</a:t>
            </a:r>
          </a:p>
        </p:txBody>
      </p:sp>
      <p:pic>
        <p:nvPicPr>
          <p:cNvPr id="9" name="Picture 8">
            <a:extLst>
              <a:ext uri="{FF2B5EF4-FFF2-40B4-BE49-F238E27FC236}">
                <a16:creationId xmlns:a16="http://schemas.microsoft.com/office/drawing/2014/main" id="{1502BBFE-D6BC-8441-857B-C9EEB054A093}"/>
              </a:ext>
            </a:extLst>
          </p:cNvPr>
          <p:cNvPicPr>
            <a:picLocks noChangeAspect="1"/>
          </p:cNvPicPr>
          <p:nvPr/>
        </p:nvPicPr>
        <p:blipFill>
          <a:blip r:embed="rId4"/>
          <a:stretch>
            <a:fillRect/>
          </a:stretch>
        </p:blipFill>
        <p:spPr>
          <a:xfrm>
            <a:off x="1" y="0"/>
            <a:ext cx="1282262" cy="1375715"/>
          </a:xfrm>
          <a:prstGeom prst="rect">
            <a:avLst/>
          </a:prstGeom>
        </p:spPr>
      </p:pic>
      <p:pic>
        <p:nvPicPr>
          <p:cNvPr id="10" name="Picture 9" descr="Sarah Hallett Twitterissä: &quot;&quot;Caring for doctors, caring for patients&quot;,  published today by @GMCuk, is a landmark piece of work, focusing on the  wellbeing of doctors and medical students. There will be few">
            <a:extLst>
              <a:ext uri="{FF2B5EF4-FFF2-40B4-BE49-F238E27FC236}">
                <a16:creationId xmlns:a16="http://schemas.microsoft.com/office/drawing/2014/main" id="{BD65AA97-2272-3A48-909E-34396513CD05}"/>
              </a:ext>
            </a:extLst>
          </p:cNvPr>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6463862" y="388883"/>
            <a:ext cx="4626703" cy="5813589"/>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1084AB05-EF9F-654C-BCF0-214A3167644A}"/>
              </a:ext>
            </a:extLst>
          </p:cNvPr>
          <p:cNvSpPr txBox="1"/>
          <p:nvPr/>
        </p:nvSpPr>
        <p:spPr>
          <a:xfrm>
            <a:off x="7126013" y="2354317"/>
            <a:ext cx="3447393" cy="1477328"/>
          </a:xfrm>
          <a:prstGeom prst="rect">
            <a:avLst/>
          </a:prstGeom>
          <a:noFill/>
        </p:spPr>
        <p:txBody>
          <a:bodyPr wrap="square" rtlCol="0">
            <a:spAutoFit/>
          </a:bodyPr>
          <a:lstStyle/>
          <a:p>
            <a:pPr algn="ctr"/>
            <a:r>
              <a:rPr lang="en-US" b="1" i="1" dirty="0"/>
              <a:t>Bringing our whole self to work </a:t>
            </a:r>
          </a:p>
          <a:p>
            <a:pPr algn="ctr"/>
            <a:endParaRPr lang="en-US" dirty="0"/>
          </a:p>
          <a:p>
            <a:pPr algn="ctr"/>
            <a:r>
              <a:rPr lang="en-US" dirty="0"/>
              <a:t>Autonomy</a:t>
            </a:r>
          </a:p>
          <a:p>
            <a:pPr algn="ctr"/>
            <a:r>
              <a:rPr lang="en-US" dirty="0"/>
              <a:t>Belonging </a:t>
            </a:r>
          </a:p>
          <a:p>
            <a:pPr algn="ctr"/>
            <a:r>
              <a:rPr lang="en-US" dirty="0"/>
              <a:t>Competency </a:t>
            </a:r>
          </a:p>
        </p:txBody>
      </p:sp>
    </p:spTree>
    <p:extLst>
      <p:ext uri="{BB962C8B-B14F-4D97-AF65-F5344CB8AC3E}">
        <p14:creationId xmlns:p14="http://schemas.microsoft.com/office/powerpoint/2010/main" val="5714168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3E3CC76-EC5E-C747-A0FA-C6C57584D6B0}"/>
              </a:ext>
            </a:extLst>
          </p:cNvPr>
          <p:cNvPicPr>
            <a:picLocks noChangeAspect="1"/>
          </p:cNvPicPr>
          <p:nvPr/>
        </p:nvPicPr>
        <p:blipFill>
          <a:blip r:embed="rId2"/>
          <a:stretch>
            <a:fillRect/>
          </a:stretch>
        </p:blipFill>
        <p:spPr>
          <a:xfrm rot="5400000">
            <a:off x="3251492" y="-2309041"/>
            <a:ext cx="6104241" cy="11241312"/>
          </a:xfrm>
          <a:prstGeom prst="rect">
            <a:avLst/>
          </a:prstGeom>
        </p:spPr>
      </p:pic>
      <p:sp>
        <p:nvSpPr>
          <p:cNvPr id="5" name="TextBox 4">
            <a:extLst>
              <a:ext uri="{FF2B5EF4-FFF2-40B4-BE49-F238E27FC236}">
                <a16:creationId xmlns:a16="http://schemas.microsoft.com/office/drawing/2014/main" id="{9622F432-AFD5-F246-9CD3-32303FD5F58D}"/>
              </a:ext>
            </a:extLst>
          </p:cNvPr>
          <p:cNvSpPr txBox="1"/>
          <p:nvPr/>
        </p:nvSpPr>
        <p:spPr>
          <a:xfrm>
            <a:off x="10256108" y="5424616"/>
            <a:ext cx="1421027" cy="369332"/>
          </a:xfrm>
          <a:prstGeom prst="rect">
            <a:avLst/>
          </a:prstGeom>
          <a:noFill/>
        </p:spPr>
        <p:txBody>
          <a:bodyPr wrap="square" rtlCol="0">
            <a:spAutoFit/>
          </a:bodyPr>
          <a:lstStyle/>
          <a:p>
            <a:pPr algn="ctr"/>
            <a:r>
              <a:rPr lang="en-US" dirty="0">
                <a:solidFill>
                  <a:srgbClr val="FF0000"/>
                </a:solidFill>
              </a:rPr>
              <a:t>HANDOVERS</a:t>
            </a:r>
          </a:p>
        </p:txBody>
      </p:sp>
      <p:cxnSp>
        <p:nvCxnSpPr>
          <p:cNvPr id="7" name="Straight Arrow Connector 6">
            <a:extLst>
              <a:ext uri="{FF2B5EF4-FFF2-40B4-BE49-F238E27FC236}">
                <a16:creationId xmlns:a16="http://schemas.microsoft.com/office/drawing/2014/main" id="{A23458F0-4257-B246-BA82-8B0C13792E28}"/>
              </a:ext>
            </a:extLst>
          </p:cNvPr>
          <p:cNvCxnSpPr/>
          <p:nvPr/>
        </p:nvCxnSpPr>
        <p:spPr>
          <a:xfrm flipV="1">
            <a:off x="10966621" y="2248930"/>
            <a:ext cx="0" cy="3175686"/>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026E65D9-CD65-A843-B999-1EDA206EBD38}"/>
              </a:ext>
            </a:extLst>
          </p:cNvPr>
          <p:cNvSpPr txBox="1"/>
          <p:nvPr/>
        </p:nvSpPr>
        <p:spPr>
          <a:xfrm>
            <a:off x="3422821" y="4436075"/>
            <a:ext cx="691978" cy="369332"/>
          </a:xfrm>
          <a:prstGeom prst="rect">
            <a:avLst/>
          </a:prstGeom>
          <a:noFill/>
        </p:spPr>
        <p:txBody>
          <a:bodyPr wrap="square" rtlCol="0">
            <a:spAutoFit/>
          </a:bodyPr>
          <a:lstStyle/>
          <a:p>
            <a:pPr algn="ctr"/>
            <a:r>
              <a:rPr lang="en-US" dirty="0">
                <a:solidFill>
                  <a:srgbClr val="FF0000"/>
                </a:solidFill>
              </a:rPr>
              <a:t>RISK</a:t>
            </a:r>
          </a:p>
        </p:txBody>
      </p:sp>
      <p:cxnSp>
        <p:nvCxnSpPr>
          <p:cNvPr id="10" name="Straight Arrow Connector 9">
            <a:extLst>
              <a:ext uri="{FF2B5EF4-FFF2-40B4-BE49-F238E27FC236}">
                <a16:creationId xmlns:a16="http://schemas.microsoft.com/office/drawing/2014/main" id="{D33969E0-C748-C54D-9F4C-ADB40651EA49}"/>
              </a:ext>
            </a:extLst>
          </p:cNvPr>
          <p:cNvCxnSpPr>
            <a:stCxn id="8" idx="3"/>
          </p:cNvCxnSpPr>
          <p:nvPr/>
        </p:nvCxnSpPr>
        <p:spPr>
          <a:xfrm flipV="1">
            <a:off x="4114799" y="2051222"/>
            <a:ext cx="5066271" cy="2569519"/>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1" name="Donut 10">
            <a:extLst>
              <a:ext uri="{FF2B5EF4-FFF2-40B4-BE49-F238E27FC236}">
                <a16:creationId xmlns:a16="http://schemas.microsoft.com/office/drawing/2014/main" id="{861E998A-E36A-9C40-8D60-A23D62C4B9F0}"/>
              </a:ext>
            </a:extLst>
          </p:cNvPr>
          <p:cNvSpPr/>
          <p:nvPr/>
        </p:nvSpPr>
        <p:spPr>
          <a:xfrm>
            <a:off x="8464377" y="5609968"/>
            <a:ext cx="1878227" cy="1013262"/>
          </a:xfrm>
          <a:prstGeom prst="donut">
            <a:avLst>
              <a:gd name="adj" fmla="val 4134"/>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12" name="Picture 11">
            <a:extLst>
              <a:ext uri="{FF2B5EF4-FFF2-40B4-BE49-F238E27FC236}">
                <a16:creationId xmlns:a16="http://schemas.microsoft.com/office/drawing/2014/main" id="{9D29AABA-F70E-3C40-83C2-C47DC8644FC6}"/>
              </a:ext>
            </a:extLst>
          </p:cNvPr>
          <p:cNvPicPr>
            <a:picLocks noChangeAspect="1"/>
          </p:cNvPicPr>
          <p:nvPr/>
        </p:nvPicPr>
        <p:blipFill>
          <a:blip r:embed="rId3"/>
          <a:stretch>
            <a:fillRect/>
          </a:stretch>
        </p:blipFill>
        <p:spPr>
          <a:xfrm>
            <a:off x="1" y="0"/>
            <a:ext cx="1282262" cy="1375715"/>
          </a:xfrm>
          <a:prstGeom prst="rect">
            <a:avLst/>
          </a:prstGeom>
        </p:spPr>
      </p:pic>
      <p:sp>
        <p:nvSpPr>
          <p:cNvPr id="13" name="TextBox 12">
            <a:extLst>
              <a:ext uri="{FF2B5EF4-FFF2-40B4-BE49-F238E27FC236}">
                <a16:creationId xmlns:a16="http://schemas.microsoft.com/office/drawing/2014/main" id="{0D43011C-2C8F-9C4E-AD4E-CA7D5CCD80A3}"/>
              </a:ext>
            </a:extLst>
          </p:cNvPr>
          <p:cNvSpPr txBox="1"/>
          <p:nvPr/>
        </p:nvSpPr>
        <p:spPr>
          <a:xfrm>
            <a:off x="9181070" y="3048000"/>
            <a:ext cx="383344" cy="2585323"/>
          </a:xfrm>
          <a:prstGeom prst="rect">
            <a:avLst/>
          </a:prstGeom>
          <a:noFill/>
        </p:spPr>
        <p:txBody>
          <a:bodyPr wrap="square" rtlCol="0">
            <a:spAutoFit/>
          </a:bodyPr>
          <a:lstStyle/>
          <a:p>
            <a:pPr algn="ctr"/>
            <a:r>
              <a:rPr lang="en-US" dirty="0">
                <a:solidFill>
                  <a:srgbClr val="FF0000"/>
                </a:solidFill>
              </a:rPr>
              <a:t>B</a:t>
            </a:r>
          </a:p>
          <a:p>
            <a:pPr algn="ctr"/>
            <a:r>
              <a:rPr lang="en-US" dirty="0">
                <a:solidFill>
                  <a:srgbClr val="FF0000"/>
                </a:solidFill>
              </a:rPr>
              <a:t>A</a:t>
            </a:r>
          </a:p>
          <a:p>
            <a:pPr algn="ctr"/>
            <a:r>
              <a:rPr lang="en-US" dirty="0">
                <a:solidFill>
                  <a:srgbClr val="FF0000"/>
                </a:solidFill>
              </a:rPr>
              <a:t>N</a:t>
            </a:r>
          </a:p>
          <a:p>
            <a:pPr algn="ctr"/>
            <a:r>
              <a:rPr lang="en-US" dirty="0">
                <a:solidFill>
                  <a:srgbClr val="FF0000"/>
                </a:solidFill>
              </a:rPr>
              <a:t>D</a:t>
            </a:r>
          </a:p>
          <a:p>
            <a:pPr algn="ctr"/>
            <a:r>
              <a:rPr lang="en-US" dirty="0">
                <a:solidFill>
                  <a:srgbClr val="FF0000"/>
                </a:solidFill>
              </a:rPr>
              <a:t>W</a:t>
            </a:r>
          </a:p>
          <a:p>
            <a:pPr algn="ctr"/>
            <a:r>
              <a:rPr lang="en-US" dirty="0">
                <a:solidFill>
                  <a:srgbClr val="FF0000"/>
                </a:solidFill>
              </a:rPr>
              <a:t>I</a:t>
            </a:r>
          </a:p>
          <a:p>
            <a:pPr algn="ctr"/>
            <a:r>
              <a:rPr lang="en-US" dirty="0">
                <a:solidFill>
                  <a:srgbClr val="FF0000"/>
                </a:solidFill>
              </a:rPr>
              <a:t>D</a:t>
            </a:r>
          </a:p>
          <a:p>
            <a:pPr algn="ctr"/>
            <a:r>
              <a:rPr lang="en-US" dirty="0">
                <a:solidFill>
                  <a:srgbClr val="FF0000"/>
                </a:solidFill>
              </a:rPr>
              <a:t>T</a:t>
            </a:r>
          </a:p>
          <a:p>
            <a:pPr algn="ctr"/>
            <a:r>
              <a:rPr lang="en-US" dirty="0">
                <a:solidFill>
                  <a:srgbClr val="FF0000"/>
                </a:solidFill>
              </a:rPr>
              <a:t>H</a:t>
            </a:r>
          </a:p>
        </p:txBody>
      </p:sp>
    </p:spTree>
    <p:extLst>
      <p:ext uri="{BB962C8B-B14F-4D97-AF65-F5344CB8AC3E}">
        <p14:creationId xmlns:p14="http://schemas.microsoft.com/office/powerpoint/2010/main" val="33296333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p:cNvPicPr/>
          <p:nvPr/>
        </p:nvPicPr>
        <p:blipFill>
          <a:blip r:embed="rId3">
            <a:extLst>
              <a:ext uri="{28A0092B-C50C-407E-A947-70E740481C1C}">
                <a14:useLocalDpi xmlns:a14="http://schemas.microsoft.com/office/drawing/2010/main" val="0"/>
              </a:ext>
            </a:extLst>
          </a:blip>
          <a:srcRect/>
          <a:stretch>
            <a:fillRect/>
          </a:stretch>
        </p:blipFill>
        <p:spPr bwMode="auto">
          <a:xfrm>
            <a:off x="1718852" y="189187"/>
            <a:ext cx="3513256" cy="4550522"/>
          </a:xfrm>
          <a:prstGeom prst="rect">
            <a:avLst/>
          </a:prstGeom>
          <a:noFill/>
          <a:ln>
            <a:noFill/>
          </a:ln>
        </p:spPr>
      </p:pic>
      <p:pic>
        <p:nvPicPr>
          <p:cNvPr id="18" name="Picture 17"/>
          <p:cNvPicPr/>
          <p:nvPr/>
        </p:nvPicPr>
        <p:blipFill>
          <a:blip r:embed="rId4">
            <a:extLst>
              <a:ext uri="{28A0092B-C50C-407E-A947-70E740481C1C}">
                <a14:useLocalDpi xmlns:a14="http://schemas.microsoft.com/office/drawing/2010/main" val="0"/>
              </a:ext>
            </a:extLst>
          </a:blip>
          <a:srcRect/>
          <a:stretch>
            <a:fillRect/>
          </a:stretch>
        </p:blipFill>
        <p:spPr bwMode="auto">
          <a:xfrm>
            <a:off x="3305334" y="3167498"/>
            <a:ext cx="1533371" cy="1069887"/>
          </a:xfrm>
          <a:prstGeom prst="rect">
            <a:avLst/>
          </a:prstGeom>
          <a:noFill/>
          <a:ln>
            <a:noFill/>
          </a:ln>
        </p:spPr>
      </p:pic>
      <p:pic>
        <p:nvPicPr>
          <p:cNvPr id="9" name="Picture 8"/>
          <p:cNvPicPr>
            <a:picLocks noChangeAspect="1"/>
          </p:cNvPicPr>
          <p:nvPr/>
        </p:nvPicPr>
        <p:blipFill>
          <a:blip r:embed="rId5"/>
          <a:stretch>
            <a:fillRect/>
          </a:stretch>
        </p:blipFill>
        <p:spPr>
          <a:xfrm>
            <a:off x="1385018" y="4739709"/>
            <a:ext cx="6760499" cy="1236136"/>
          </a:xfrm>
          <a:prstGeom prst="rect">
            <a:avLst/>
          </a:prstGeom>
        </p:spPr>
      </p:pic>
      <p:sp>
        <p:nvSpPr>
          <p:cNvPr id="2" name="TextBox 1">
            <a:extLst>
              <a:ext uri="{FF2B5EF4-FFF2-40B4-BE49-F238E27FC236}">
                <a16:creationId xmlns:a16="http://schemas.microsoft.com/office/drawing/2014/main" id="{1978FFDB-3F29-1C49-9C40-58ED015A9E0E}"/>
              </a:ext>
            </a:extLst>
          </p:cNvPr>
          <p:cNvSpPr txBox="1"/>
          <p:nvPr/>
        </p:nvSpPr>
        <p:spPr>
          <a:xfrm>
            <a:off x="2204793" y="5076645"/>
            <a:ext cx="4195204" cy="646331"/>
          </a:xfrm>
          <a:prstGeom prst="rect">
            <a:avLst/>
          </a:prstGeom>
          <a:noFill/>
        </p:spPr>
        <p:txBody>
          <a:bodyPr wrap="square" rtlCol="0">
            <a:spAutoFit/>
          </a:bodyPr>
          <a:lstStyle/>
          <a:p>
            <a:pPr algn="ctr"/>
            <a:r>
              <a:rPr lang="en-US" sz="3600" b="1" dirty="0"/>
              <a:t>Multiple Handovers </a:t>
            </a:r>
            <a:r>
              <a:rPr lang="en-US" b="1" dirty="0"/>
              <a:t> </a:t>
            </a:r>
          </a:p>
        </p:txBody>
      </p:sp>
      <p:sp>
        <p:nvSpPr>
          <p:cNvPr id="10" name="TextBox 9">
            <a:extLst>
              <a:ext uri="{FF2B5EF4-FFF2-40B4-BE49-F238E27FC236}">
                <a16:creationId xmlns:a16="http://schemas.microsoft.com/office/drawing/2014/main" id="{B82BE8CB-B429-114E-8C2F-6749EABB1635}"/>
              </a:ext>
            </a:extLst>
          </p:cNvPr>
          <p:cNvSpPr txBox="1"/>
          <p:nvPr/>
        </p:nvSpPr>
        <p:spPr>
          <a:xfrm>
            <a:off x="3656009" y="2564989"/>
            <a:ext cx="1292772" cy="369332"/>
          </a:xfrm>
          <a:prstGeom prst="rect">
            <a:avLst/>
          </a:prstGeom>
          <a:noFill/>
        </p:spPr>
        <p:txBody>
          <a:bodyPr wrap="square" rtlCol="0">
            <a:spAutoFit/>
          </a:bodyPr>
          <a:lstStyle/>
          <a:p>
            <a:pPr algn="ctr"/>
            <a:r>
              <a:rPr lang="en-US" sz="1200" b="1" dirty="0">
                <a:solidFill>
                  <a:srgbClr val="FF0000"/>
                </a:solidFill>
              </a:rPr>
              <a:t>Goodwill</a:t>
            </a:r>
            <a:r>
              <a:rPr lang="en-US" b="1" dirty="0">
                <a:solidFill>
                  <a:srgbClr val="FF0000"/>
                </a:solidFill>
              </a:rPr>
              <a:t>  </a:t>
            </a:r>
          </a:p>
        </p:txBody>
      </p:sp>
      <p:sp>
        <p:nvSpPr>
          <p:cNvPr id="3" name="TextBox 2">
            <a:extLst>
              <a:ext uri="{FF2B5EF4-FFF2-40B4-BE49-F238E27FC236}">
                <a16:creationId xmlns:a16="http://schemas.microsoft.com/office/drawing/2014/main" id="{7C36BE98-88F3-B84E-BAB6-FB64DCC8ADA2}"/>
              </a:ext>
            </a:extLst>
          </p:cNvPr>
          <p:cNvSpPr txBox="1"/>
          <p:nvPr/>
        </p:nvSpPr>
        <p:spPr>
          <a:xfrm>
            <a:off x="1780450" y="2616174"/>
            <a:ext cx="1292772" cy="369332"/>
          </a:xfrm>
          <a:prstGeom prst="rect">
            <a:avLst/>
          </a:prstGeom>
          <a:noFill/>
        </p:spPr>
        <p:txBody>
          <a:bodyPr wrap="square" rtlCol="0">
            <a:spAutoFit/>
          </a:bodyPr>
          <a:lstStyle/>
          <a:p>
            <a:r>
              <a:rPr lang="en-US" sz="1200" b="1" dirty="0">
                <a:solidFill>
                  <a:srgbClr val="FF0000"/>
                </a:solidFill>
              </a:rPr>
              <a:t>Creativity</a:t>
            </a:r>
            <a:r>
              <a:rPr lang="en-US" dirty="0"/>
              <a:t> </a:t>
            </a:r>
          </a:p>
        </p:txBody>
      </p:sp>
      <p:sp>
        <p:nvSpPr>
          <p:cNvPr id="11" name="TextBox 10">
            <a:extLst>
              <a:ext uri="{FF2B5EF4-FFF2-40B4-BE49-F238E27FC236}">
                <a16:creationId xmlns:a16="http://schemas.microsoft.com/office/drawing/2014/main" id="{624F784A-7107-D54E-8009-55257406ADE9}"/>
              </a:ext>
            </a:extLst>
          </p:cNvPr>
          <p:cNvSpPr txBox="1"/>
          <p:nvPr/>
        </p:nvSpPr>
        <p:spPr>
          <a:xfrm>
            <a:off x="3272754" y="2286721"/>
            <a:ext cx="1292772" cy="369332"/>
          </a:xfrm>
          <a:prstGeom prst="rect">
            <a:avLst/>
          </a:prstGeom>
          <a:noFill/>
        </p:spPr>
        <p:txBody>
          <a:bodyPr wrap="square" rtlCol="0">
            <a:spAutoFit/>
          </a:bodyPr>
          <a:lstStyle/>
          <a:p>
            <a:r>
              <a:rPr lang="en-US" sz="1400" b="1" dirty="0">
                <a:solidFill>
                  <a:srgbClr val="FF0000"/>
                </a:solidFill>
              </a:rPr>
              <a:t>Bandwidth</a:t>
            </a:r>
            <a:r>
              <a:rPr lang="en-US" dirty="0"/>
              <a:t> </a:t>
            </a:r>
          </a:p>
        </p:txBody>
      </p:sp>
      <p:pic>
        <p:nvPicPr>
          <p:cNvPr id="12" name="Picture 11">
            <a:extLst>
              <a:ext uri="{FF2B5EF4-FFF2-40B4-BE49-F238E27FC236}">
                <a16:creationId xmlns:a16="http://schemas.microsoft.com/office/drawing/2014/main" id="{706C7B76-6DE6-EC42-A28C-D44839F39705}"/>
              </a:ext>
            </a:extLst>
          </p:cNvPr>
          <p:cNvPicPr/>
          <p:nvPr/>
        </p:nvPicPr>
        <p:blipFill>
          <a:blip r:embed="rId6">
            <a:extLst>
              <a:ext uri="{28A0092B-C50C-407E-A947-70E740481C1C}">
                <a14:useLocalDpi xmlns:a14="http://schemas.microsoft.com/office/drawing/2010/main" val="0"/>
              </a:ext>
            </a:extLst>
          </a:blip>
          <a:srcRect/>
          <a:stretch>
            <a:fillRect/>
          </a:stretch>
        </p:blipFill>
        <p:spPr bwMode="auto">
          <a:xfrm>
            <a:off x="1947468" y="3702441"/>
            <a:ext cx="975988" cy="734503"/>
          </a:xfrm>
          <a:prstGeom prst="rect">
            <a:avLst/>
          </a:prstGeom>
          <a:noFill/>
          <a:ln>
            <a:noFill/>
          </a:ln>
        </p:spPr>
      </p:pic>
      <p:pic>
        <p:nvPicPr>
          <p:cNvPr id="13" name="Picture 12">
            <a:extLst>
              <a:ext uri="{FF2B5EF4-FFF2-40B4-BE49-F238E27FC236}">
                <a16:creationId xmlns:a16="http://schemas.microsoft.com/office/drawing/2014/main" id="{40D1289E-2198-C84E-96EF-2CF0C2554A89}"/>
              </a:ext>
            </a:extLst>
          </p:cNvPr>
          <p:cNvPicPr>
            <a:picLocks noChangeAspect="1"/>
          </p:cNvPicPr>
          <p:nvPr/>
        </p:nvPicPr>
        <p:blipFill>
          <a:blip r:embed="rId7"/>
          <a:stretch>
            <a:fillRect/>
          </a:stretch>
        </p:blipFill>
        <p:spPr>
          <a:xfrm>
            <a:off x="4838705" y="189186"/>
            <a:ext cx="2712783" cy="4550522"/>
          </a:xfrm>
          <a:prstGeom prst="rect">
            <a:avLst/>
          </a:prstGeom>
        </p:spPr>
      </p:pic>
      <p:pic>
        <p:nvPicPr>
          <p:cNvPr id="14" name="Picture 13">
            <a:extLst>
              <a:ext uri="{FF2B5EF4-FFF2-40B4-BE49-F238E27FC236}">
                <a16:creationId xmlns:a16="http://schemas.microsoft.com/office/drawing/2014/main" id="{2D87D4D3-6558-404C-AEBD-61E51FD70115}"/>
              </a:ext>
            </a:extLst>
          </p:cNvPr>
          <p:cNvPicPr>
            <a:picLocks noChangeAspect="1"/>
          </p:cNvPicPr>
          <p:nvPr/>
        </p:nvPicPr>
        <p:blipFill>
          <a:blip r:embed="rId8"/>
          <a:stretch>
            <a:fillRect/>
          </a:stretch>
        </p:blipFill>
        <p:spPr>
          <a:xfrm>
            <a:off x="6777858" y="189185"/>
            <a:ext cx="5296073" cy="5786659"/>
          </a:xfrm>
          <a:prstGeom prst="rect">
            <a:avLst/>
          </a:prstGeom>
        </p:spPr>
      </p:pic>
      <p:pic>
        <p:nvPicPr>
          <p:cNvPr id="21" name="Picture 20">
            <a:extLst>
              <a:ext uri="{FF2B5EF4-FFF2-40B4-BE49-F238E27FC236}">
                <a16:creationId xmlns:a16="http://schemas.microsoft.com/office/drawing/2014/main" id="{402B95A7-66EE-7348-87B5-CFEA358EB6E5}"/>
              </a:ext>
            </a:extLst>
          </p:cNvPr>
          <p:cNvPicPr/>
          <p:nvPr/>
        </p:nvPicPr>
        <p:blipFill>
          <a:blip r:embed="rId9">
            <a:extLst>
              <a:ext uri="{28A0092B-C50C-407E-A947-70E740481C1C}">
                <a14:useLocalDpi xmlns:a14="http://schemas.microsoft.com/office/drawing/2010/main" val="0"/>
              </a:ext>
            </a:extLst>
          </a:blip>
          <a:srcRect/>
          <a:stretch>
            <a:fillRect/>
          </a:stretch>
        </p:blipFill>
        <p:spPr bwMode="auto">
          <a:xfrm>
            <a:off x="450513" y="2987393"/>
            <a:ext cx="592668" cy="1193090"/>
          </a:xfrm>
          <a:prstGeom prst="rect">
            <a:avLst/>
          </a:prstGeom>
          <a:noFill/>
          <a:ln>
            <a:noFill/>
          </a:ln>
        </p:spPr>
      </p:pic>
      <p:pic>
        <p:nvPicPr>
          <p:cNvPr id="22" name="Picture 21">
            <a:extLst>
              <a:ext uri="{FF2B5EF4-FFF2-40B4-BE49-F238E27FC236}">
                <a16:creationId xmlns:a16="http://schemas.microsoft.com/office/drawing/2014/main" id="{04C71C95-872B-674A-8E89-9C100DCDDC85}"/>
              </a:ext>
            </a:extLst>
          </p:cNvPr>
          <p:cNvPicPr/>
          <p:nvPr/>
        </p:nvPicPr>
        <p:blipFill>
          <a:blip r:embed="rId9">
            <a:extLst>
              <a:ext uri="{28A0092B-C50C-407E-A947-70E740481C1C}">
                <a14:useLocalDpi xmlns:a14="http://schemas.microsoft.com/office/drawing/2010/main" val="0"/>
              </a:ext>
            </a:extLst>
          </a:blip>
          <a:srcRect/>
          <a:stretch>
            <a:fillRect/>
          </a:stretch>
        </p:blipFill>
        <p:spPr bwMode="auto">
          <a:xfrm rot="20363116">
            <a:off x="149382" y="3164034"/>
            <a:ext cx="592668" cy="1193090"/>
          </a:xfrm>
          <a:prstGeom prst="rect">
            <a:avLst/>
          </a:prstGeom>
          <a:noFill/>
          <a:ln>
            <a:noFill/>
          </a:ln>
        </p:spPr>
      </p:pic>
      <p:pic>
        <p:nvPicPr>
          <p:cNvPr id="23" name="Picture 22">
            <a:extLst>
              <a:ext uri="{FF2B5EF4-FFF2-40B4-BE49-F238E27FC236}">
                <a16:creationId xmlns:a16="http://schemas.microsoft.com/office/drawing/2014/main" id="{EA31EF28-D4DC-C948-B66D-9DB4F00B3864}"/>
              </a:ext>
            </a:extLst>
          </p:cNvPr>
          <p:cNvPicPr/>
          <p:nvPr/>
        </p:nvPicPr>
        <p:blipFill>
          <a:blip r:embed="rId9">
            <a:extLst>
              <a:ext uri="{28A0092B-C50C-407E-A947-70E740481C1C}">
                <a14:useLocalDpi xmlns:a14="http://schemas.microsoft.com/office/drawing/2010/main" val="0"/>
              </a:ext>
            </a:extLst>
          </a:blip>
          <a:srcRect/>
          <a:stretch>
            <a:fillRect/>
          </a:stretch>
        </p:blipFill>
        <p:spPr bwMode="auto">
          <a:xfrm rot="805071">
            <a:off x="1225460" y="3108712"/>
            <a:ext cx="592668" cy="1193090"/>
          </a:xfrm>
          <a:prstGeom prst="rect">
            <a:avLst/>
          </a:prstGeom>
          <a:noFill/>
          <a:ln>
            <a:noFill/>
          </a:ln>
        </p:spPr>
      </p:pic>
      <p:pic>
        <p:nvPicPr>
          <p:cNvPr id="26" name="Picture 25">
            <a:extLst>
              <a:ext uri="{FF2B5EF4-FFF2-40B4-BE49-F238E27FC236}">
                <a16:creationId xmlns:a16="http://schemas.microsoft.com/office/drawing/2014/main" id="{B85F0D1B-ECAF-8E44-9038-1EF3EE1ACE0A}"/>
              </a:ext>
            </a:extLst>
          </p:cNvPr>
          <p:cNvPicPr/>
          <p:nvPr/>
        </p:nvPicPr>
        <p:blipFill>
          <a:blip r:embed="rId10">
            <a:extLst>
              <a:ext uri="{28A0092B-C50C-407E-A947-70E740481C1C}">
                <a14:useLocalDpi xmlns:a14="http://schemas.microsoft.com/office/drawing/2010/main" val="0"/>
              </a:ext>
            </a:extLst>
          </a:blip>
          <a:srcRect/>
          <a:stretch>
            <a:fillRect/>
          </a:stretch>
        </p:blipFill>
        <p:spPr bwMode="auto">
          <a:xfrm>
            <a:off x="4563161" y="3653235"/>
            <a:ext cx="1292772" cy="1350827"/>
          </a:xfrm>
          <a:prstGeom prst="rect">
            <a:avLst/>
          </a:prstGeom>
          <a:noFill/>
          <a:ln>
            <a:noFill/>
          </a:ln>
        </p:spPr>
      </p:pic>
      <p:sp>
        <p:nvSpPr>
          <p:cNvPr id="27" name="TextBox 26">
            <a:extLst>
              <a:ext uri="{FF2B5EF4-FFF2-40B4-BE49-F238E27FC236}">
                <a16:creationId xmlns:a16="http://schemas.microsoft.com/office/drawing/2014/main" id="{AD55CFA9-7023-E449-9BC0-454F66BD492C}"/>
              </a:ext>
            </a:extLst>
          </p:cNvPr>
          <p:cNvSpPr txBox="1"/>
          <p:nvPr/>
        </p:nvSpPr>
        <p:spPr>
          <a:xfrm>
            <a:off x="1644012" y="201787"/>
            <a:ext cx="4627938" cy="1938992"/>
          </a:xfrm>
          <a:prstGeom prst="rect">
            <a:avLst/>
          </a:prstGeom>
          <a:noFill/>
        </p:spPr>
        <p:txBody>
          <a:bodyPr wrap="square" rtlCol="0">
            <a:spAutoFit/>
          </a:bodyPr>
          <a:lstStyle/>
          <a:p>
            <a:r>
              <a:rPr lang="en-US" sz="1200" dirty="0">
                <a:solidFill>
                  <a:schemeClr val="bg1"/>
                </a:solidFill>
              </a:rPr>
              <a:t>A conservative estimate of non-recyclable medicine plastic waste </a:t>
            </a:r>
          </a:p>
          <a:p>
            <a:r>
              <a:rPr lang="en-US" sz="1200" dirty="0">
                <a:solidFill>
                  <a:schemeClr val="bg1"/>
                </a:solidFill>
              </a:rPr>
              <a:t>September 2019 – a practice 13,000 patients: </a:t>
            </a:r>
          </a:p>
          <a:p>
            <a:pPr marL="285750" indent="-285750">
              <a:buFont typeface="Arial"/>
              <a:buChar char="•"/>
            </a:pPr>
            <a:r>
              <a:rPr lang="en-US" sz="1200" dirty="0">
                <a:solidFill>
                  <a:schemeClr val="bg1"/>
                </a:solidFill>
              </a:rPr>
              <a:t>800 scripts/week </a:t>
            </a:r>
          </a:p>
          <a:p>
            <a:pPr marL="285750" indent="-285750">
              <a:buFont typeface="Arial"/>
              <a:buChar char="•"/>
            </a:pPr>
            <a:r>
              <a:rPr lang="en-US" sz="1200" dirty="0">
                <a:solidFill>
                  <a:schemeClr val="bg1"/>
                </a:solidFill>
              </a:rPr>
              <a:t>3 items/script  </a:t>
            </a:r>
          </a:p>
          <a:p>
            <a:pPr marL="285750" indent="-285750">
              <a:buFont typeface="Arial"/>
              <a:buChar char="•"/>
            </a:pPr>
            <a:r>
              <a:rPr lang="en-US" sz="1200" dirty="0">
                <a:solidFill>
                  <a:schemeClr val="bg1"/>
                </a:solidFill>
              </a:rPr>
              <a:t>2 tablet blister plastic packs/item </a:t>
            </a:r>
          </a:p>
          <a:p>
            <a:pPr marL="285750" indent="-285750">
              <a:buFont typeface="Arial"/>
              <a:buChar char="•"/>
            </a:pPr>
            <a:r>
              <a:rPr lang="en-US" sz="1200" dirty="0">
                <a:solidFill>
                  <a:schemeClr val="bg1"/>
                </a:solidFill>
              </a:rPr>
              <a:t>4,800 blister packs/week</a:t>
            </a:r>
          </a:p>
          <a:p>
            <a:pPr marL="285750" indent="-285750">
              <a:buFont typeface="Arial"/>
              <a:buChar char="•"/>
            </a:pPr>
            <a:r>
              <a:rPr lang="en-US" sz="1200" dirty="0">
                <a:solidFill>
                  <a:schemeClr val="bg1"/>
                </a:solidFill>
              </a:rPr>
              <a:t>19,200 blister packs/month </a:t>
            </a:r>
          </a:p>
          <a:p>
            <a:pPr marL="285750" indent="-285750">
              <a:buFont typeface="Arial"/>
              <a:buChar char="•"/>
            </a:pPr>
            <a:r>
              <a:rPr lang="en-US" sz="1200" dirty="0">
                <a:solidFill>
                  <a:schemeClr val="bg1"/>
                </a:solidFill>
              </a:rPr>
              <a:t>230,400 blister packs/year</a:t>
            </a:r>
          </a:p>
          <a:p>
            <a:r>
              <a:rPr lang="en-US" sz="1200" dirty="0">
                <a:solidFill>
                  <a:schemeClr val="bg1"/>
                </a:solidFill>
              </a:rPr>
              <a:t>2016 England - 1,104 Million items dispensed in the community </a:t>
            </a:r>
          </a:p>
          <a:p>
            <a:r>
              <a:rPr lang="en-US" sz="1200" dirty="0">
                <a:solidFill>
                  <a:schemeClr val="bg1"/>
                </a:solidFill>
              </a:rPr>
              <a:t> &gt;2,000 Million blister packs into landfill, the sea  or incinerated</a:t>
            </a:r>
          </a:p>
        </p:txBody>
      </p:sp>
      <p:pic>
        <p:nvPicPr>
          <p:cNvPr id="28" name="Picture 27">
            <a:extLst>
              <a:ext uri="{FF2B5EF4-FFF2-40B4-BE49-F238E27FC236}">
                <a16:creationId xmlns:a16="http://schemas.microsoft.com/office/drawing/2014/main" id="{4FF2EB44-6B8B-4648-8E20-E3E66D6E28BE}"/>
              </a:ext>
            </a:extLst>
          </p:cNvPr>
          <p:cNvPicPr/>
          <p:nvPr/>
        </p:nvPicPr>
        <p:blipFill>
          <a:blip r:embed="rId9">
            <a:extLst>
              <a:ext uri="{28A0092B-C50C-407E-A947-70E740481C1C}">
                <a14:useLocalDpi xmlns:a14="http://schemas.microsoft.com/office/drawing/2010/main" val="0"/>
              </a:ext>
            </a:extLst>
          </a:blip>
          <a:srcRect/>
          <a:stretch>
            <a:fillRect/>
          </a:stretch>
        </p:blipFill>
        <p:spPr bwMode="auto">
          <a:xfrm>
            <a:off x="723040" y="2432178"/>
            <a:ext cx="592668" cy="1193090"/>
          </a:xfrm>
          <a:prstGeom prst="rect">
            <a:avLst/>
          </a:prstGeom>
          <a:noFill/>
          <a:ln>
            <a:noFill/>
          </a:ln>
        </p:spPr>
      </p:pic>
      <p:pic>
        <p:nvPicPr>
          <p:cNvPr id="29" name="Picture 28">
            <a:extLst>
              <a:ext uri="{FF2B5EF4-FFF2-40B4-BE49-F238E27FC236}">
                <a16:creationId xmlns:a16="http://schemas.microsoft.com/office/drawing/2014/main" id="{9B0CF3E5-5723-E34D-AF7F-78551C8E6A6F}"/>
              </a:ext>
            </a:extLst>
          </p:cNvPr>
          <p:cNvPicPr/>
          <p:nvPr/>
        </p:nvPicPr>
        <p:blipFill>
          <a:blip r:embed="rId9">
            <a:extLst>
              <a:ext uri="{28A0092B-C50C-407E-A947-70E740481C1C}">
                <a14:useLocalDpi xmlns:a14="http://schemas.microsoft.com/office/drawing/2010/main" val="0"/>
              </a:ext>
            </a:extLst>
          </a:blip>
          <a:srcRect/>
          <a:stretch>
            <a:fillRect/>
          </a:stretch>
        </p:blipFill>
        <p:spPr bwMode="auto">
          <a:xfrm rot="805071">
            <a:off x="785587" y="3108712"/>
            <a:ext cx="592668" cy="1193090"/>
          </a:xfrm>
          <a:prstGeom prst="rect">
            <a:avLst/>
          </a:prstGeom>
          <a:noFill/>
          <a:ln>
            <a:noFill/>
          </a:ln>
        </p:spPr>
      </p:pic>
      <p:sp>
        <p:nvSpPr>
          <p:cNvPr id="30" name="Trapezoid 29">
            <a:extLst>
              <a:ext uri="{FF2B5EF4-FFF2-40B4-BE49-F238E27FC236}">
                <a16:creationId xmlns:a16="http://schemas.microsoft.com/office/drawing/2014/main" id="{4F4C9345-BA92-1A4A-9983-590848FB5110}"/>
              </a:ext>
            </a:extLst>
          </p:cNvPr>
          <p:cNvSpPr/>
          <p:nvPr/>
        </p:nvSpPr>
        <p:spPr>
          <a:xfrm rot="10800000">
            <a:off x="225854" y="4033901"/>
            <a:ext cx="1525860" cy="1941943"/>
          </a:xfrm>
          <a:prstGeom prst="trapezoid">
            <a:avLst/>
          </a:prstGeom>
          <a:blipFill rotWithShape="1">
            <a:blip r:embed="rId11"/>
            <a:stretch>
              <a:fillRect/>
            </a:stretch>
          </a:blip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TextBox 30">
            <a:extLst>
              <a:ext uri="{FF2B5EF4-FFF2-40B4-BE49-F238E27FC236}">
                <a16:creationId xmlns:a16="http://schemas.microsoft.com/office/drawing/2014/main" id="{653F4ED6-400C-2A49-A4C0-62970B33F848}"/>
              </a:ext>
            </a:extLst>
          </p:cNvPr>
          <p:cNvSpPr txBox="1"/>
          <p:nvPr/>
        </p:nvSpPr>
        <p:spPr>
          <a:xfrm>
            <a:off x="5588594" y="578741"/>
            <a:ext cx="465366" cy="369332"/>
          </a:xfrm>
          <a:prstGeom prst="rect">
            <a:avLst/>
          </a:prstGeom>
          <a:noFill/>
        </p:spPr>
        <p:txBody>
          <a:bodyPr wrap="square" rtlCol="0">
            <a:spAutoFit/>
          </a:bodyPr>
          <a:lstStyle/>
          <a:p>
            <a:pPr algn="ctr"/>
            <a:r>
              <a:rPr lang="en-US" sz="1000" b="1" dirty="0">
                <a:solidFill>
                  <a:srgbClr val="FF0000"/>
                </a:solidFill>
              </a:rPr>
              <a:t>Time</a:t>
            </a:r>
            <a:r>
              <a:rPr lang="en-US" b="1" dirty="0">
                <a:solidFill>
                  <a:srgbClr val="FF0000"/>
                </a:solidFill>
              </a:rPr>
              <a:t> </a:t>
            </a:r>
          </a:p>
        </p:txBody>
      </p:sp>
      <p:sp>
        <p:nvSpPr>
          <p:cNvPr id="4" name="TextBox 3">
            <a:extLst>
              <a:ext uri="{FF2B5EF4-FFF2-40B4-BE49-F238E27FC236}">
                <a16:creationId xmlns:a16="http://schemas.microsoft.com/office/drawing/2014/main" id="{679ECA9D-316A-5342-958B-DDA7FE1E1E37}"/>
              </a:ext>
            </a:extLst>
          </p:cNvPr>
          <p:cNvSpPr txBox="1"/>
          <p:nvPr/>
        </p:nvSpPr>
        <p:spPr>
          <a:xfrm>
            <a:off x="5537602" y="994212"/>
            <a:ext cx="652992" cy="246221"/>
          </a:xfrm>
          <a:prstGeom prst="rect">
            <a:avLst/>
          </a:prstGeom>
          <a:noFill/>
        </p:spPr>
        <p:txBody>
          <a:bodyPr wrap="square" rtlCol="0">
            <a:spAutoFit/>
          </a:bodyPr>
          <a:lstStyle/>
          <a:p>
            <a:r>
              <a:rPr lang="en-US" sz="1000" dirty="0">
                <a:solidFill>
                  <a:srgbClr val="FF0000"/>
                </a:solidFill>
              </a:rPr>
              <a:t>Goodwill</a:t>
            </a:r>
          </a:p>
        </p:txBody>
      </p:sp>
      <p:sp>
        <p:nvSpPr>
          <p:cNvPr id="5" name="TextBox 4">
            <a:extLst>
              <a:ext uri="{FF2B5EF4-FFF2-40B4-BE49-F238E27FC236}">
                <a16:creationId xmlns:a16="http://schemas.microsoft.com/office/drawing/2014/main" id="{920335B6-5312-C142-9030-A16D57155843}"/>
              </a:ext>
            </a:extLst>
          </p:cNvPr>
          <p:cNvSpPr txBox="1"/>
          <p:nvPr/>
        </p:nvSpPr>
        <p:spPr>
          <a:xfrm>
            <a:off x="5532252" y="1429721"/>
            <a:ext cx="818158" cy="246221"/>
          </a:xfrm>
          <a:prstGeom prst="rect">
            <a:avLst/>
          </a:prstGeom>
          <a:noFill/>
        </p:spPr>
        <p:txBody>
          <a:bodyPr wrap="square" rtlCol="0">
            <a:spAutoFit/>
          </a:bodyPr>
          <a:lstStyle/>
          <a:p>
            <a:r>
              <a:rPr lang="en-US" sz="1000" dirty="0">
                <a:solidFill>
                  <a:srgbClr val="FF0000"/>
                </a:solidFill>
              </a:rPr>
              <a:t>Creativity</a:t>
            </a:r>
          </a:p>
        </p:txBody>
      </p:sp>
      <p:sp>
        <p:nvSpPr>
          <p:cNvPr id="6" name="TextBox 5">
            <a:extLst>
              <a:ext uri="{FF2B5EF4-FFF2-40B4-BE49-F238E27FC236}">
                <a16:creationId xmlns:a16="http://schemas.microsoft.com/office/drawing/2014/main" id="{5203623C-A18D-4649-8866-CC226AD057CD}"/>
              </a:ext>
            </a:extLst>
          </p:cNvPr>
          <p:cNvSpPr txBox="1"/>
          <p:nvPr/>
        </p:nvSpPr>
        <p:spPr>
          <a:xfrm>
            <a:off x="5691061" y="1730896"/>
            <a:ext cx="768910" cy="246221"/>
          </a:xfrm>
          <a:prstGeom prst="rect">
            <a:avLst/>
          </a:prstGeom>
          <a:noFill/>
        </p:spPr>
        <p:txBody>
          <a:bodyPr wrap="square" rtlCol="0">
            <a:spAutoFit/>
          </a:bodyPr>
          <a:lstStyle/>
          <a:p>
            <a:r>
              <a:rPr lang="en-US" sz="1000" dirty="0">
                <a:solidFill>
                  <a:srgbClr val="FF0000"/>
                </a:solidFill>
              </a:rPr>
              <a:t>Bandwidth</a:t>
            </a:r>
          </a:p>
        </p:txBody>
      </p:sp>
      <p:sp>
        <p:nvSpPr>
          <p:cNvPr id="7" name="TextBox 6">
            <a:extLst>
              <a:ext uri="{FF2B5EF4-FFF2-40B4-BE49-F238E27FC236}">
                <a16:creationId xmlns:a16="http://schemas.microsoft.com/office/drawing/2014/main" id="{B83D5ADC-C18B-6245-AA1A-75E6B59530D3}"/>
              </a:ext>
            </a:extLst>
          </p:cNvPr>
          <p:cNvSpPr txBox="1"/>
          <p:nvPr/>
        </p:nvSpPr>
        <p:spPr>
          <a:xfrm>
            <a:off x="136634" y="2368066"/>
            <a:ext cx="518613" cy="246221"/>
          </a:xfrm>
          <a:prstGeom prst="rect">
            <a:avLst/>
          </a:prstGeom>
          <a:noFill/>
        </p:spPr>
        <p:txBody>
          <a:bodyPr wrap="square" rtlCol="0">
            <a:spAutoFit/>
          </a:bodyPr>
          <a:lstStyle/>
          <a:p>
            <a:r>
              <a:rPr lang="en-US" sz="1000" dirty="0">
                <a:solidFill>
                  <a:srgbClr val="FF0000"/>
                </a:solidFill>
              </a:rPr>
              <a:t>Harm</a:t>
            </a:r>
          </a:p>
        </p:txBody>
      </p:sp>
      <p:cxnSp>
        <p:nvCxnSpPr>
          <p:cNvPr id="33" name="Straight Arrow Connector 32">
            <a:extLst>
              <a:ext uri="{FF2B5EF4-FFF2-40B4-BE49-F238E27FC236}">
                <a16:creationId xmlns:a16="http://schemas.microsoft.com/office/drawing/2014/main" id="{FD0E4799-5BE0-7F46-BCF9-90A834CC5F1C}"/>
              </a:ext>
            </a:extLst>
          </p:cNvPr>
          <p:cNvCxnSpPr>
            <a:cxnSpLocks/>
            <a:stCxn id="7" idx="2"/>
          </p:cNvCxnSpPr>
          <p:nvPr/>
        </p:nvCxnSpPr>
        <p:spPr>
          <a:xfrm>
            <a:off x="395941" y="2614287"/>
            <a:ext cx="0" cy="373106"/>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7" name="TextBox 36">
            <a:extLst>
              <a:ext uri="{FF2B5EF4-FFF2-40B4-BE49-F238E27FC236}">
                <a16:creationId xmlns:a16="http://schemas.microsoft.com/office/drawing/2014/main" id="{AD4B9649-1A09-3142-9FA0-C4388F9C29AB}"/>
              </a:ext>
            </a:extLst>
          </p:cNvPr>
          <p:cNvSpPr txBox="1"/>
          <p:nvPr/>
        </p:nvSpPr>
        <p:spPr>
          <a:xfrm>
            <a:off x="298163" y="1975999"/>
            <a:ext cx="703692" cy="246221"/>
          </a:xfrm>
          <a:prstGeom prst="rect">
            <a:avLst/>
          </a:prstGeom>
          <a:noFill/>
        </p:spPr>
        <p:txBody>
          <a:bodyPr wrap="square" rtlCol="0">
            <a:spAutoFit/>
          </a:bodyPr>
          <a:lstStyle/>
          <a:p>
            <a:r>
              <a:rPr lang="en-US" sz="1000" dirty="0">
                <a:solidFill>
                  <a:srgbClr val="FF0000"/>
                </a:solidFill>
              </a:rPr>
              <a:t>Blame</a:t>
            </a:r>
          </a:p>
        </p:txBody>
      </p:sp>
      <p:sp>
        <p:nvSpPr>
          <p:cNvPr id="38" name="TextBox 37">
            <a:extLst>
              <a:ext uri="{FF2B5EF4-FFF2-40B4-BE49-F238E27FC236}">
                <a16:creationId xmlns:a16="http://schemas.microsoft.com/office/drawing/2014/main" id="{493A07BF-C108-0C41-8F63-8BAF04E4E26F}"/>
              </a:ext>
            </a:extLst>
          </p:cNvPr>
          <p:cNvSpPr txBox="1"/>
          <p:nvPr/>
        </p:nvSpPr>
        <p:spPr>
          <a:xfrm>
            <a:off x="1054813" y="1952561"/>
            <a:ext cx="518613" cy="246221"/>
          </a:xfrm>
          <a:prstGeom prst="rect">
            <a:avLst/>
          </a:prstGeom>
          <a:noFill/>
        </p:spPr>
        <p:txBody>
          <a:bodyPr wrap="square" rtlCol="0">
            <a:spAutoFit/>
          </a:bodyPr>
          <a:lstStyle/>
          <a:p>
            <a:r>
              <a:rPr lang="en-US" sz="1000" dirty="0">
                <a:solidFill>
                  <a:srgbClr val="FF0000"/>
                </a:solidFill>
              </a:rPr>
              <a:t>Harm</a:t>
            </a:r>
          </a:p>
        </p:txBody>
      </p:sp>
      <p:sp>
        <p:nvSpPr>
          <p:cNvPr id="39" name="TextBox 38">
            <a:extLst>
              <a:ext uri="{FF2B5EF4-FFF2-40B4-BE49-F238E27FC236}">
                <a16:creationId xmlns:a16="http://schemas.microsoft.com/office/drawing/2014/main" id="{7188C969-C5B8-974B-A2E1-9A17C39B1164}"/>
              </a:ext>
            </a:extLst>
          </p:cNvPr>
          <p:cNvSpPr txBox="1"/>
          <p:nvPr/>
        </p:nvSpPr>
        <p:spPr>
          <a:xfrm>
            <a:off x="1301999" y="2432178"/>
            <a:ext cx="518613" cy="246221"/>
          </a:xfrm>
          <a:prstGeom prst="rect">
            <a:avLst/>
          </a:prstGeom>
          <a:noFill/>
        </p:spPr>
        <p:txBody>
          <a:bodyPr wrap="square" rtlCol="0">
            <a:spAutoFit/>
          </a:bodyPr>
          <a:lstStyle/>
          <a:p>
            <a:r>
              <a:rPr lang="en-US" sz="1000" dirty="0">
                <a:solidFill>
                  <a:srgbClr val="FF0000"/>
                </a:solidFill>
              </a:rPr>
              <a:t>Blame</a:t>
            </a:r>
          </a:p>
        </p:txBody>
      </p:sp>
      <p:cxnSp>
        <p:nvCxnSpPr>
          <p:cNvPr id="40" name="Straight Arrow Connector 39">
            <a:extLst>
              <a:ext uri="{FF2B5EF4-FFF2-40B4-BE49-F238E27FC236}">
                <a16:creationId xmlns:a16="http://schemas.microsoft.com/office/drawing/2014/main" id="{B7C02F79-835F-534A-A1E9-029ABE2D61B9}"/>
              </a:ext>
            </a:extLst>
          </p:cNvPr>
          <p:cNvCxnSpPr>
            <a:cxnSpLocks/>
            <a:stCxn id="37" idx="2"/>
          </p:cNvCxnSpPr>
          <p:nvPr/>
        </p:nvCxnSpPr>
        <p:spPr>
          <a:xfrm flipH="1">
            <a:off x="580421" y="2222220"/>
            <a:ext cx="69588" cy="78794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43" name="Straight Arrow Connector 42">
            <a:extLst>
              <a:ext uri="{FF2B5EF4-FFF2-40B4-BE49-F238E27FC236}">
                <a16:creationId xmlns:a16="http://schemas.microsoft.com/office/drawing/2014/main" id="{60277530-B755-FC46-85F1-130D0B52B9BD}"/>
              </a:ext>
            </a:extLst>
          </p:cNvPr>
          <p:cNvCxnSpPr>
            <a:cxnSpLocks/>
          </p:cNvCxnSpPr>
          <p:nvPr/>
        </p:nvCxnSpPr>
        <p:spPr>
          <a:xfrm>
            <a:off x="1545759" y="2670806"/>
            <a:ext cx="0" cy="373106"/>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6D390A3C-0BC6-A04C-AB1D-CF67FBAC6974}"/>
              </a:ext>
            </a:extLst>
          </p:cNvPr>
          <p:cNvCxnSpPr>
            <a:cxnSpLocks/>
          </p:cNvCxnSpPr>
          <p:nvPr/>
        </p:nvCxnSpPr>
        <p:spPr>
          <a:xfrm>
            <a:off x="1377209" y="2167173"/>
            <a:ext cx="8898" cy="82022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57" name="TextBox 56">
            <a:extLst>
              <a:ext uri="{FF2B5EF4-FFF2-40B4-BE49-F238E27FC236}">
                <a16:creationId xmlns:a16="http://schemas.microsoft.com/office/drawing/2014/main" id="{7373D15A-3689-FB44-8717-10AB8C659D8F}"/>
              </a:ext>
            </a:extLst>
          </p:cNvPr>
          <p:cNvSpPr txBox="1"/>
          <p:nvPr/>
        </p:nvSpPr>
        <p:spPr>
          <a:xfrm>
            <a:off x="491559" y="4482331"/>
            <a:ext cx="673139" cy="276999"/>
          </a:xfrm>
          <a:prstGeom prst="rect">
            <a:avLst/>
          </a:prstGeom>
          <a:noFill/>
        </p:spPr>
        <p:txBody>
          <a:bodyPr wrap="square" rtlCol="0">
            <a:spAutoFit/>
          </a:bodyPr>
          <a:lstStyle/>
          <a:p>
            <a:r>
              <a:rPr lang="en-US" sz="1200" b="1" dirty="0">
                <a:solidFill>
                  <a:srgbClr val="FF0000"/>
                </a:solidFill>
              </a:rPr>
              <a:t>Blame</a:t>
            </a:r>
          </a:p>
        </p:txBody>
      </p:sp>
      <p:sp>
        <p:nvSpPr>
          <p:cNvPr id="58" name="TextBox 57">
            <a:extLst>
              <a:ext uri="{FF2B5EF4-FFF2-40B4-BE49-F238E27FC236}">
                <a16:creationId xmlns:a16="http://schemas.microsoft.com/office/drawing/2014/main" id="{741F4D18-D92E-3246-8D82-8CAAD36B59D0}"/>
              </a:ext>
            </a:extLst>
          </p:cNvPr>
          <p:cNvSpPr txBox="1"/>
          <p:nvPr/>
        </p:nvSpPr>
        <p:spPr>
          <a:xfrm>
            <a:off x="697289" y="2086666"/>
            <a:ext cx="675996" cy="400110"/>
          </a:xfrm>
          <a:prstGeom prst="rect">
            <a:avLst/>
          </a:prstGeom>
          <a:noFill/>
        </p:spPr>
        <p:txBody>
          <a:bodyPr wrap="square" rtlCol="0">
            <a:spAutoFit/>
          </a:bodyPr>
          <a:lstStyle/>
          <a:p>
            <a:r>
              <a:rPr lang="en-US" sz="2000" b="1" dirty="0">
                <a:solidFill>
                  <a:srgbClr val="FF0000"/>
                </a:solidFill>
              </a:rPr>
              <a:t>RISK</a:t>
            </a:r>
          </a:p>
        </p:txBody>
      </p:sp>
      <p:sp>
        <p:nvSpPr>
          <p:cNvPr id="59" name="TextBox 58">
            <a:extLst>
              <a:ext uri="{FF2B5EF4-FFF2-40B4-BE49-F238E27FC236}">
                <a16:creationId xmlns:a16="http://schemas.microsoft.com/office/drawing/2014/main" id="{6C692791-7934-FB49-A37F-AB46A67C4110}"/>
              </a:ext>
            </a:extLst>
          </p:cNvPr>
          <p:cNvSpPr txBox="1"/>
          <p:nvPr/>
        </p:nvSpPr>
        <p:spPr>
          <a:xfrm>
            <a:off x="3439368" y="5722976"/>
            <a:ext cx="518613" cy="246221"/>
          </a:xfrm>
          <a:prstGeom prst="rect">
            <a:avLst/>
          </a:prstGeom>
          <a:noFill/>
        </p:spPr>
        <p:txBody>
          <a:bodyPr wrap="square" rtlCol="0">
            <a:spAutoFit/>
          </a:bodyPr>
          <a:lstStyle/>
          <a:p>
            <a:r>
              <a:rPr lang="en-US" sz="1000" dirty="0">
                <a:solidFill>
                  <a:srgbClr val="FF0000"/>
                </a:solidFill>
              </a:rPr>
              <a:t>Blame</a:t>
            </a:r>
          </a:p>
        </p:txBody>
      </p:sp>
      <p:sp>
        <p:nvSpPr>
          <p:cNvPr id="62" name="TextBox 61">
            <a:extLst>
              <a:ext uri="{FF2B5EF4-FFF2-40B4-BE49-F238E27FC236}">
                <a16:creationId xmlns:a16="http://schemas.microsoft.com/office/drawing/2014/main" id="{F6EE3764-1A3F-D746-9D02-E61271F32EB1}"/>
              </a:ext>
            </a:extLst>
          </p:cNvPr>
          <p:cNvSpPr txBox="1"/>
          <p:nvPr/>
        </p:nvSpPr>
        <p:spPr>
          <a:xfrm>
            <a:off x="792424" y="5450996"/>
            <a:ext cx="518613" cy="246221"/>
          </a:xfrm>
          <a:prstGeom prst="rect">
            <a:avLst/>
          </a:prstGeom>
          <a:noFill/>
        </p:spPr>
        <p:txBody>
          <a:bodyPr wrap="square" rtlCol="0">
            <a:spAutoFit/>
          </a:bodyPr>
          <a:lstStyle/>
          <a:p>
            <a:r>
              <a:rPr lang="en-US" sz="1000" dirty="0">
                <a:solidFill>
                  <a:srgbClr val="FF0000"/>
                </a:solidFill>
              </a:rPr>
              <a:t>Blame</a:t>
            </a:r>
          </a:p>
        </p:txBody>
      </p:sp>
      <p:sp>
        <p:nvSpPr>
          <p:cNvPr id="63" name="TextBox 62">
            <a:extLst>
              <a:ext uri="{FF2B5EF4-FFF2-40B4-BE49-F238E27FC236}">
                <a16:creationId xmlns:a16="http://schemas.microsoft.com/office/drawing/2014/main" id="{13527CF2-C86C-1743-A758-51E359E127E8}"/>
              </a:ext>
            </a:extLst>
          </p:cNvPr>
          <p:cNvSpPr txBox="1"/>
          <p:nvPr/>
        </p:nvSpPr>
        <p:spPr>
          <a:xfrm>
            <a:off x="1739009" y="5332157"/>
            <a:ext cx="518613" cy="246221"/>
          </a:xfrm>
          <a:prstGeom prst="rect">
            <a:avLst/>
          </a:prstGeom>
          <a:noFill/>
        </p:spPr>
        <p:txBody>
          <a:bodyPr wrap="square" rtlCol="0">
            <a:spAutoFit/>
          </a:bodyPr>
          <a:lstStyle/>
          <a:p>
            <a:r>
              <a:rPr lang="en-US" sz="1000" dirty="0">
                <a:solidFill>
                  <a:srgbClr val="FF0000"/>
                </a:solidFill>
              </a:rPr>
              <a:t>Blame</a:t>
            </a:r>
          </a:p>
        </p:txBody>
      </p:sp>
      <p:sp>
        <p:nvSpPr>
          <p:cNvPr id="65" name="TextBox 64">
            <a:extLst>
              <a:ext uri="{FF2B5EF4-FFF2-40B4-BE49-F238E27FC236}">
                <a16:creationId xmlns:a16="http://schemas.microsoft.com/office/drawing/2014/main" id="{B18E32B6-60A9-C44C-82A3-AB8CB415D5DA}"/>
              </a:ext>
            </a:extLst>
          </p:cNvPr>
          <p:cNvSpPr txBox="1"/>
          <p:nvPr/>
        </p:nvSpPr>
        <p:spPr>
          <a:xfrm>
            <a:off x="2047974" y="4753019"/>
            <a:ext cx="673139" cy="276999"/>
          </a:xfrm>
          <a:prstGeom prst="rect">
            <a:avLst/>
          </a:prstGeom>
          <a:noFill/>
        </p:spPr>
        <p:txBody>
          <a:bodyPr wrap="square" rtlCol="0">
            <a:spAutoFit/>
          </a:bodyPr>
          <a:lstStyle/>
          <a:p>
            <a:r>
              <a:rPr lang="en-US" sz="1200" b="1" dirty="0">
                <a:solidFill>
                  <a:srgbClr val="FF0000"/>
                </a:solidFill>
              </a:rPr>
              <a:t>Blame</a:t>
            </a:r>
          </a:p>
        </p:txBody>
      </p:sp>
      <p:pic>
        <p:nvPicPr>
          <p:cNvPr id="68" name="Picture 67">
            <a:extLst>
              <a:ext uri="{FF2B5EF4-FFF2-40B4-BE49-F238E27FC236}">
                <a16:creationId xmlns:a16="http://schemas.microsoft.com/office/drawing/2014/main" id="{C54663A2-1BB8-734B-8000-58777678E2A4}"/>
              </a:ext>
            </a:extLst>
          </p:cNvPr>
          <p:cNvPicPr>
            <a:picLocks noChangeAspect="1"/>
          </p:cNvPicPr>
          <p:nvPr/>
        </p:nvPicPr>
        <p:blipFill>
          <a:blip r:embed="rId12"/>
          <a:stretch>
            <a:fillRect/>
          </a:stretch>
        </p:blipFill>
        <p:spPr>
          <a:xfrm>
            <a:off x="1" y="0"/>
            <a:ext cx="1282262" cy="1375715"/>
          </a:xfrm>
          <a:prstGeom prst="rect">
            <a:avLst/>
          </a:prstGeom>
        </p:spPr>
      </p:pic>
      <p:sp>
        <p:nvSpPr>
          <p:cNvPr id="70" name="TextBox 69">
            <a:extLst>
              <a:ext uri="{FF2B5EF4-FFF2-40B4-BE49-F238E27FC236}">
                <a16:creationId xmlns:a16="http://schemas.microsoft.com/office/drawing/2014/main" id="{1EC34391-7855-FC4E-9257-796AEA2A8651}"/>
              </a:ext>
            </a:extLst>
          </p:cNvPr>
          <p:cNvSpPr txBox="1"/>
          <p:nvPr/>
        </p:nvSpPr>
        <p:spPr>
          <a:xfrm>
            <a:off x="1019374" y="6070350"/>
            <a:ext cx="10646240" cy="523220"/>
          </a:xfrm>
          <a:prstGeom prst="rect">
            <a:avLst/>
          </a:prstGeom>
          <a:noFill/>
        </p:spPr>
        <p:txBody>
          <a:bodyPr wrap="square" rtlCol="0">
            <a:spAutoFit/>
          </a:bodyPr>
          <a:lstStyle/>
          <a:p>
            <a:r>
              <a:rPr lang="en-GB" sz="2800" dirty="0">
                <a:solidFill>
                  <a:srgbClr val="FF0000"/>
                </a:solidFill>
              </a:rPr>
              <a:t>Wasted opportunities with patients for conversations inviting change </a:t>
            </a:r>
          </a:p>
        </p:txBody>
      </p:sp>
      <p:sp>
        <p:nvSpPr>
          <p:cNvPr id="71" name="TextBox 70">
            <a:extLst>
              <a:ext uri="{FF2B5EF4-FFF2-40B4-BE49-F238E27FC236}">
                <a16:creationId xmlns:a16="http://schemas.microsoft.com/office/drawing/2014/main" id="{32CD2A4E-9F78-1645-ABB8-244F4D005D03}"/>
              </a:ext>
            </a:extLst>
          </p:cNvPr>
          <p:cNvSpPr txBox="1"/>
          <p:nvPr/>
        </p:nvSpPr>
        <p:spPr>
          <a:xfrm>
            <a:off x="5735030" y="1099113"/>
            <a:ext cx="536919" cy="369332"/>
          </a:xfrm>
          <a:prstGeom prst="rect">
            <a:avLst/>
          </a:prstGeom>
          <a:noFill/>
        </p:spPr>
        <p:txBody>
          <a:bodyPr wrap="square" rtlCol="0">
            <a:spAutoFit/>
          </a:bodyPr>
          <a:lstStyle/>
          <a:p>
            <a:pPr algn="ctr"/>
            <a:r>
              <a:rPr lang="en-US" sz="1000" b="1" dirty="0">
                <a:solidFill>
                  <a:srgbClr val="FF0000"/>
                </a:solidFill>
              </a:rPr>
              <a:t>Trust</a:t>
            </a:r>
            <a:r>
              <a:rPr lang="en-US" b="1" dirty="0">
                <a:solidFill>
                  <a:srgbClr val="FF0000"/>
                </a:solidFill>
              </a:rPr>
              <a:t> </a:t>
            </a:r>
          </a:p>
        </p:txBody>
      </p:sp>
      <p:sp>
        <p:nvSpPr>
          <p:cNvPr id="72" name="TextBox 71">
            <a:extLst>
              <a:ext uri="{FF2B5EF4-FFF2-40B4-BE49-F238E27FC236}">
                <a16:creationId xmlns:a16="http://schemas.microsoft.com/office/drawing/2014/main" id="{F4B13F35-8422-8D4E-9750-5B2DC06C91A3}"/>
              </a:ext>
            </a:extLst>
          </p:cNvPr>
          <p:cNvSpPr txBox="1"/>
          <p:nvPr/>
        </p:nvSpPr>
        <p:spPr>
          <a:xfrm>
            <a:off x="2744951" y="2614287"/>
            <a:ext cx="709421" cy="369332"/>
          </a:xfrm>
          <a:prstGeom prst="rect">
            <a:avLst/>
          </a:prstGeom>
          <a:noFill/>
        </p:spPr>
        <p:txBody>
          <a:bodyPr wrap="square" rtlCol="0">
            <a:spAutoFit/>
          </a:bodyPr>
          <a:lstStyle/>
          <a:p>
            <a:pPr algn="ctr"/>
            <a:r>
              <a:rPr lang="en-US" b="1" dirty="0">
                <a:solidFill>
                  <a:srgbClr val="FF0000"/>
                </a:solidFill>
              </a:rPr>
              <a:t>TIME</a:t>
            </a:r>
            <a:r>
              <a:rPr lang="en-US" sz="1400" b="1" dirty="0">
                <a:solidFill>
                  <a:srgbClr val="FF0000"/>
                </a:solidFill>
              </a:rPr>
              <a:t> </a:t>
            </a:r>
          </a:p>
        </p:txBody>
      </p:sp>
      <p:sp>
        <p:nvSpPr>
          <p:cNvPr id="45" name="TextBox 44">
            <a:extLst>
              <a:ext uri="{FF2B5EF4-FFF2-40B4-BE49-F238E27FC236}">
                <a16:creationId xmlns:a16="http://schemas.microsoft.com/office/drawing/2014/main" id="{A9492CA4-3A64-DD4B-8EB6-0C585BAAF97E}"/>
              </a:ext>
            </a:extLst>
          </p:cNvPr>
          <p:cNvSpPr txBox="1"/>
          <p:nvPr/>
        </p:nvSpPr>
        <p:spPr>
          <a:xfrm>
            <a:off x="5786832" y="5652457"/>
            <a:ext cx="673139" cy="276999"/>
          </a:xfrm>
          <a:prstGeom prst="rect">
            <a:avLst/>
          </a:prstGeom>
          <a:noFill/>
        </p:spPr>
        <p:txBody>
          <a:bodyPr wrap="square" rtlCol="0">
            <a:spAutoFit/>
          </a:bodyPr>
          <a:lstStyle/>
          <a:p>
            <a:r>
              <a:rPr lang="en-US" sz="1200" b="1" dirty="0">
                <a:solidFill>
                  <a:srgbClr val="FF0000"/>
                </a:solidFill>
              </a:rPr>
              <a:t>RISK</a:t>
            </a:r>
          </a:p>
        </p:txBody>
      </p:sp>
      <p:sp>
        <p:nvSpPr>
          <p:cNvPr id="46" name="TextBox 45">
            <a:extLst>
              <a:ext uri="{FF2B5EF4-FFF2-40B4-BE49-F238E27FC236}">
                <a16:creationId xmlns:a16="http://schemas.microsoft.com/office/drawing/2014/main" id="{A771DF35-2513-3B4A-B4D0-4271A2330672}"/>
              </a:ext>
            </a:extLst>
          </p:cNvPr>
          <p:cNvSpPr txBox="1"/>
          <p:nvPr/>
        </p:nvSpPr>
        <p:spPr>
          <a:xfrm>
            <a:off x="2466648" y="3062552"/>
            <a:ext cx="709421" cy="369332"/>
          </a:xfrm>
          <a:prstGeom prst="rect">
            <a:avLst/>
          </a:prstGeom>
          <a:noFill/>
        </p:spPr>
        <p:txBody>
          <a:bodyPr wrap="square" rtlCol="0">
            <a:spAutoFit/>
          </a:bodyPr>
          <a:lstStyle/>
          <a:p>
            <a:r>
              <a:rPr lang="en-US" sz="1200" b="1" dirty="0">
                <a:solidFill>
                  <a:srgbClr val="FF0000"/>
                </a:solidFill>
              </a:rPr>
              <a:t>Trust</a:t>
            </a:r>
            <a:r>
              <a:rPr lang="en-US" dirty="0"/>
              <a:t> </a:t>
            </a:r>
          </a:p>
        </p:txBody>
      </p:sp>
      <p:sp>
        <p:nvSpPr>
          <p:cNvPr id="47" name="TextBox 46">
            <a:extLst>
              <a:ext uri="{FF2B5EF4-FFF2-40B4-BE49-F238E27FC236}">
                <a16:creationId xmlns:a16="http://schemas.microsoft.com/office/drawing/2014/main" id="{0043CDE7-97FD-8D40-8DDF-B6BF47A4948F}"/>
              </a:ext>
            </a:extLst>
          </p:cNvPr>
          <p:cNvSpPr txBox="1"/>
          <p:nvPr/>
        </p:nvSpPr>
        <p:spPr>
          <a:xfrm>
            <a:off x="6005924" y="4861183"/>
            <a:ext cx="673139" cy="276999"/>
          </a:xfrm>
          <a:prstGeom prst="rect">
            <a:avLst/>
          </a:prstGeom>
          <a:noFill/>
        </p:spPr>
        <p:txBody>
          <a:bodyPr wrap="square" rtlCol="0">
            <a:spAutoFit/>
          </a:bodyPr>
          <a:lstStyle/>
          <a:p>
            <a:r>
              <a:rPr lang="en-US" sz="1200" b="1" dirty="0">
                <a:solidFill>
                  <a:srgbClr val="FF0000"/>
                </a:solidFill>
              </a:rPr>
              <a:t>RISK</a:t>
            </a:r>
          </a:p>
        </p:txBody>
      </p:sp>
      <p:sp>
        <p:nvSpPr>
          <p:cNvPr id="48" name="TextBox 47">
            <a:extLst>
              <a:ext uri="{FF2B5EF4-FFF2-40B4-BE49-F238E27FC236}">
                <a16:creationId xmlns:a16="http://schemas.microsoft.com/office/drawing/2014/main" id="{43206C0A-3E6C-364F-B115-36829204608E}"/>
              </a:ext>
            </a:extLst>
          </p:cNvPr>
          <p:cNvSpPr txBox="1"/>
          <p:nvPr/>
        </p:nvSpPr>
        <p:spPr>
          <a:xfrm>
            <a:off x="2931204" y="4901707"/>
            <a:ext cx="673139" cy="276999"/>
          </a:xfrm>
          <a:prstGeom prst="rect">
            <a:avLst/>
          </a:prstGeom>
          <a:noFill/>
        </p:spPr>
        <p:txBody>
          <a:bodyPr wrap="square" rtlCol="0">
            <a:spAutoFit/>
          </a:bodyPr>
          <a:lstStyle/>
          <a:p>
            <a:r>
              <a:rPr lang="en-US" sz="1200" b="1" dirty="0">
                <a:solidFill>
                  <a:srgbClr val="FF0000"/>
                </a:solidFill>
              </a:rPr>
              <a:t>RISK</a:t>
            </a:r>
          </a:p>
        </p:txBody>
      </p:sp>
    </p:spTree>
    <p:extLst>
      <p:ext uri="{BB962C8B-B14F-4D97-AF65-F5344CB8AC3E}">
        <p14:creationId xmlns:p14="http://schemas.microsoft.com/office/powerpoint/2010/main" val="4144454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a:extLst>
              <a:ext uri="{FF2B5EF4-FFF2-40B4-BE49-F238E27FC236}">
                <a16:creationId xmlns:a16="http://schemas.microsoft.com/office/drawing/2014/main" id="{5BA1CC19-61C6-D24A-A45D-94F5C8D4A37E}"/>
              </a:ext>
            </a:extLst>
          </p:cNvPr>
          <p:cNvSpPr/>
          <p:nvPr/>
        </p:nvSpPr>
        <p:spPr>
          <a:xfrm>
            <a:off x="1330879" y="1711009"/>
            <a:ext cx="4144982" cy="5010479"/>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5" name="Oval 4">
            <a:extLst>
              <a:ext uri="{FF2B5EF4-FFF2-40B4-BE49-F238E27FC236}">
                <a16:creationId xmlns:a16="http://schemas.microsoft.com/office/drawing/2014/main" id="{46709F71-121E-484F-BF98-6587D8F20624}"/>
              </a:ext>
            </a:extLst>
          </p:cNvPr>
          <p:cNvSpPr/>
          <p:nvPr/>
        </p:nvSpPr>
        <p:spPr>
          <a:xfrm>
            <a:off x="2661297" y="2900193"/>
            <a:ext cx="756745" cy="7357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4EFF7BBC-7170-EE49-88A5-909A893AD8AC}"/>
              </a:ext>
            </a:extLst>
          </p:cNvPr>
          <p:cNvSpPr/>
          <p:nvPr/>
        </p:nvSpPr>
        <p:spPr>
          <a:xfrm>
            <a:off x="3879188" y="2754205"/>
            <a:ext cx="756745" cy="7357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3A5DF01A-76F0-6243-AF7F-D589C843FB06}"/>
              </a:ext>
            </a:extLst>
          </p:cNvPr>
          <p:cNvSpPr/>
          <p:nvPr/>
        </p:nvSpPr>
        <p:spPr>
          <a:xfrm>
            <a:off x="3927130" y="1637271"/>
            <a:ext cx="756745" cy="7357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2A2E4BBF-5840-CB4B-92DD-0B3720D8734C}"/>
              </a:ext>
            </a:extLst>
          </p:cNvPr>
          <p:cNvSpPr/>
          <p:nvPr/>
        </p:nvSpPr>
        <p:spPr>
          <a:xfrm>
            <a:off x="974339" y="3011400"/>
            <a:ext cx="756745" cy="7357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95FB1E56-1575-D74D-B7B5-5B8A714F7317}"/>
              </a:ext>
            </a:extLst>
          </p:cNvPr>
          <p:cNvSpPr txBox="1"/>
          <p:nvPr/>
        </p:nvSpPr>
        <p:spPr>
          <a:xfrm>
            <a:off x="3944544" y="1679019"/>
            <a:ext cx="822104" cy="584775"/>
          </a:xfrm>
          <a:prstGeom prst="rect">
            <a:avLst/>
          </a:prstGeom>
          <a:noFill/>
        </p:spPr>
        <p:txBody>
          <a:bodyPr wrap="square" rtlCol="0">
            <a:spAutoFit/>
          </a:bodyPr>
          <a:lstStyle/>
          <a:p>
            <a:pPr algn="ctr"/>
            <a:r>
              <a:rPr lang="en-US" dirty="0">
                <a:solidFill>
                  <a:schemeClr val="bg1"/>
                </a:solidFill>
              </a:rPr>
              <a:t>GP </a:t>
            </a:r>
          </a:p>
          <a:p>
            <a:pPr algn="ctr"/>
            <a:r>
              <a:rPr lang="en-US" sz="1400" dirty="0">
                <a:solidFill>
                  <a:schemeClr val="bg1"/>
                </a:solidFill>
              </a:rPr>
              <a:t>Partner</a:t>
            </a:r>
          </a:p>
        </p:txBody>
      </p:sp>
      <p:sp>
        <p:nvSpPr>
          <p:cNvPr id="10" name="TextBox 9">
            <a:extLst>
              <a:ext uri="{FF2B5EF4-FFF2-40B4-BE49-F238E27FC236}">
                <a16:creationId xmlns:a16="http://schemas.microsoft.com/office/drawing/2014/main" id="{F039636B-9F7B-E94E-BEF4-561BAA4D0FA9}"/>
              </a:ext>
            </a:extLst>
          </p:cNvPr>
          <p:cNvSpPr txBox="1"/>
          <p:nvPr/>
        </p:nvSpPr>
        <p:spPr>
          <a:xfrm>
            <a:off x="952506" y="3091167"/>
            <a:ext cx="756746" cy="584775"/>
          </a:xfrm>
          <a:prstGeom prst="rect">
            <a:avLst/>
          </a:prstGeom>
          <a:noFill/>
        </p:spPr>
        <p:txBody>
          <a:bodyPr wrap="square" rtlCol="0">
            <a:spAutoFit/>
          </a:bodyPr>
          <a:lstStyle/>
          <a:p>
            <a:pPr algn="ctr"/>
            <a:r>
              <a:rPr lang="en-US" dirty="0">
                <a:solidFill>
                  <a:schemeClr val="bg1"/>
                </a:solidFill>
              </a:rPr>
              <a:t>GP </a:t>
            </a:r>
          </a:p>
          <a:p>
            <a:pPr algn="ctr"/>
            <a:r>
              <a:rPr lang="en-US" sz="1400" dirty="0">
                <a:solidFill>
                  <a:schemeClr val="bg1"/>
                </a:solidFill>
              </a:rPr>
              <a:t>Locum</a:t>
            </a:r>
          </a:p>
        </p:txBody>
      </p:sp>
      <p:sp>
        <p:nvSpPr>
          <p:cNvPr id="11" name="TextBox 10">
            <a:extLst>
              <a:ext uri="{FF2B5EF4-FFF2-40B4-BE49-F238E27FC236}">
                <a16:creationId xmlns:a16="http://schemas.microsoft.com/office/drawing/2014/main" id="{3BE5CAA7-6943-F740-B436-939167AE07A1}"/>
              </a:ext>
            </a:extLst>
          </p:cNvPr>
          <p:cNvSpPr txBox="1"/>
          <p:nvPr/>
        </p:nvSpPr>
        <p:spPr>
          <a:xfrm>
            <a:off x="2624822" y="2913955"/>
            <a:ext cx="846741" cy="584775"/>
          </a:xfrm>
          <a:prstGeom prst="rect">
            <a:avLst/>
          </a:prstGeom>
          <a:noFill/>
        </p:spPr>
        <p:txBody>
          <a:bodyPr wrap="square" rtlCol="0">
            <a:spAutoFit/>
          </a:bodyPr>
          <a:lstStyle/>
          <a:p>
            <a:pPr algn="ctr"/>
            <a:r>
              <a:rPr lang="en-US" dirty="0">
                <a:solidFill>
                  <a:schemeClr val="bg1"/>
                </a:solidFill>
              </a:rPr>
              <a:t>GP </a:t>
            </a:r>
          </a:p>
          <a:p>
            <a:pPr algn="ctr"/>
            <a:r>
              <a:rPr lang="en-US" sz="1400" dirty="0">
                <a:solidFill>
                  <a:schemeClr val="bg1"/>
                </a:solidFill>
              </a:rPr>
              <a:t>Salaried</a:t>
            </a:r>
          </a:p>
        </p:txBody>
      </p:sp>
      <p:sp>
        <p:nvSpPr>
          <p:cNvPr id="12" name="TextBox 11">
            <a:extLst>
              <a:ext uri="{FF2B5EF4-FFF2-40B4-BE49-F238E27FC236}">
                <a16:creationId xmlns:a16="http://schemas.microsoft.com/office/drawing/2014/main" id="{51179EE7-326C-DE4C-9396-A16708AF2D8C}"/>
              </a:ext>
            </a:extLst>
          </p:cNvPr>
          <p:cNvSpPr txBox="1"/>
          <p:nvPr/>
        </p:nvSpPr>
        <p:spPr>
          <a:xfrm>
            <a:off x="3821849" y="2819145"/>
            <a:ext cx="836064" cy="584775"/>
          </a:xfrm>
          <a:prstGeom prst="rect">
            <a:avLst/>
          </a:prstGeom>
          <a:noFill/>
        </p:spPr>
        <p:txBody>
          <a:bodyPr wrap="square" rtlCol="0">
            <a:spAutoFit/>
          </a:bodyPr>
          <a:lstStyle/>
          <a:p>
            <a:pPr algn="ctr"/>
            <a:r>
              <a:rPr lang="en-US" dirty="0">
                <a:solidFill>
                  <a:schemeClr val="bg1"/>
                </a:solidFill>
              </a:rPr>
              <a:t>GP </a:t>
            </a:r>
          </a:p>
          <a:p>
            <a:pPr algn="ctr"/>
            <a:r>
              <a:rPr lang="en-US" sz="1400" dirty="0">
                <a:solidFill>
                  <a:schemeClr val="bg1"/>
                </a:solidFill>
              </a:rPr>
              <a:t>Salaried</a:t>
            </a:r>
          </a:p>
        </p:txBody>
      </p:sp>
      <p:sp>
        <p:nvSpPr>
          <p:cNvPr id="13" name="Rounded Rectangle 12">
            <a:extLst>
              <a:ext uri="{FF2B5EF4-FFF2-40B4-BE49-F238E27FC236}">
                <a16:creationId xmlns:a16="http://schemas.microsoft.com/office/drawing/2014/main" id="{962103D0-DA0E-824B-B553-6C46B4666319}"/>
              </a:ext>
            </a:extLst>
          </p:cNvPr>
          <p:cNvSpPr/>
          <p:nvPr/>
        </p:nvSpPr>
        <p:spPr>
          <a:xfrm>
            <a:off x="5905505" y="1980558"/>
            <a:ext cx="2468618" cy="2096813"/>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4" name="Rounded Rectangle 13">
            <a:extLst>
              <a:ext uri="{FF2B5EF4-FFF2-40B4-BE49-F238E27FC236}">
                <a16:creationId xmlns:a16="http://schemas.microsoft.com/office/drawing/2014/main" id="{3CA1B2B2-3152-D141-B51B-2EAADC8084BB}"/>
              </a:ext>
            </a:extLst>
          </p:cNvPr>
          <p:cNvSpPr/>
          <p:nvPr/>
        </p:nvSpPr>
        <p:spPr>
          <a:xfrm>
            <a:off x="8835269" y="2011416"/>
            <a:ext cx="2468618" cy="2096813"/>
          </a:xfrm>
          <a:prstGeom prst="round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5" name="Oval 14">
            <a:extLst>
              <a:ext uri="{FF2B5EF4-FFF2-40B4-BE49-F238E27FC236}">
                <a16:creationId xmlns:a16="http://schemas.microsoft.com/office/drawing/2014/main" id="{BCCCFF51-220C-8443-A467-75CF28A58FD6}"/>
              </a:ext>
            </a:extLst>
          </p:cNvPr>
          <p:cNvSpPr/>
          <p:nvPr/>
        </p:nvSpPr>
        <p:spPr>
          <a:xfrm>
            <a:off x="6653048" y="3879510"/>
            <a:ext cx="756745" cy="7357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182EFC99-EE62-FA45-B16E-1137937A1A1B}"/>
              </a:ext>
            </a:extLst>
          </p:cNvPr>
          <p:cNvSpPr/>
          <p:nvPr/>
        </p:nvSpPr>
        <p:spPr>
          <a:xfrm>
            <a:off x="7952086" y="3594143"/>
            <a:ext cx="756745" cy="7357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0F577684-5A4E-4D43-ADD0-E2C05E6DB9A9}"/>
              </a:ext>
            </a:extLst>
          </p:cNvPr>
          <p:cNvSpPr/>
          <p:nvPr/>
        </p:nvSpPr>
        <p:spPr>
          <a:xfrm>
            <a:off x="6761441" y="1874905"/>
            <a:ext cx="756745" cy="7357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349524B5-024E-274C-9046-D4AEC3A512A0}"/>
              </a:ext>
            </a:extLst>
          </p:cNvPr>
          <p:cNvSpPr/>
          <p:nvPr/>
        </p:nvSpPr>
        <p:spPr>
          <a:xfrm>
            <a:off x="5107999" y="5011523"/>
            <a:ext cx="756745" cy="735724"/>
          </a:xfrm>
          <a:prstGeom prst="ellipse">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A17A01C5-49E9-D04B-86C3-0C4D2253CC3B}"/>
              </a:ext>
            </a:extLst>
          </p:cNvPr>
          <p:cNvSpPr/>
          <p:nvPr/>
        </p:nvSpPr>
        <p:spPr>
          <a:xfrm>
            <a:off x="981289" y="2049653"/>
            <a:ext cx="756745" cy="735724"/>
          </a:xfrm>
          <a:prstGeom prst="ellipse">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DE91725A-AF63-4345-B6D4-3A413BFB0074}"/>
              </a:ext>
            </a:extLst>
          </p:cNvPr>
          <p:cNvSpPr/>
          <p:nvPr/>
        </p:nvSpPr>
        <p:spPr>
          <a:xfrm>
            <a:off x="5090302" y="5796810"/>
            <a:ext cx="756745" cy="735724"/>
          </a:xfrm>
          <a:prstGeom prst="ellipse">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F4153A33-76DD-D243-9CDD-17E3455708FA}"/>
              </a:ext>
            </a:extLst>
          </p:cNvPr>
          <p:cNvSpPr/>
          <p:nvPr/>
        </p:nvSpPr>
        <p:spPr>
          <a:xfrm>
            <a:off x="9680521" y="1745086"/>
            <a:ext cx="756745" cy="7357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7CEDD301-2AC2-A044-B2D7-0F05F61408F4}"/>
              </a:ext>
            </a:extLst>
          </p:cNvPr>
          <p:cNvSpPr/>
          <p:nvPr/>
        </p:nvSpPr>
        <p:spPr>
          <a:xfrm>
            <a:off x="5555373" y="3111533"/>
            <a:ext cx="756745" cy="7357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5" name="Straight Arrow Connector 24">
            <a:extLst>
              <a:ext uri="{FF2B5EF4-FFF2-40B4-BE49-F238E27FC236}">
                <a16:creationId xmlns:a16="http://schemas.microsoft.com/office/drawing/2014/main" id="{A885CC97-4FB5-6F4D-8DB7-3DC90137B962}"/>
              </a:ext>
            </a:extLst>
          </p:cNvPr>
          <p:cNvCxnSpPr/>
          <p:nvPr/>
        </p:nvCxnSpPr>
        <p:spPr>
          <a:xfrm>
            <a:off x="4257560" y="988191"/>
            <a:ext cx="0" cy="64486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A6194904-5C01-594C-881D-B71B8EF8D03C}"/>
              </a:ext>
            </a:extLst>
          </p:cNvPr>
          <p:cNvCxnSpPr>
            <a:cxnSpLocks/>
          </p:cNvCxnSpPr>
          <p:nvPr/>
        </p:nvCxnSpPr>
        <p:spPr>
          <a:xfrm>
            <a:off x="7004307" y="966322"/>
            <a:ext cx="0" cy="89518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28DD6BFE-FF19-724F-95F6-A357771003A7}"/>
              </a:ext>
            </a:extLst>
          </p:cNvPr>
          <p:cNvCxnSpPr/>
          <p:nvPr/>
        </p:nvCxnSpPr>
        <p:spPr>
          <a:xfrm>
            <a:off x="4258667" y="988191"/>
            <a:ext cx="2722835" cy="0"/>
          </a:xfrm>
          <a:prstGeom prst="line">
            <a:avLst/>
          </a:prstGeom>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D56E2BEE-D476-CD46-9395-C58F1440BFF6}"/>
              </a:ext>
            </a:extLst>
          </p:cNvPr>
          <p:cNvSpPr txBox="1"/>
          <p:nvPr/>
        </p:nvSpPr>
        <p:spPr>
          <a:xfrm>
            <a:off x="6782463" y="1923893"/>
            <a:ext cx="756745" cy="584775"/>
          </a:xfrm>
          <a:prstGeom prst="rect">
            <a:avLst/>
          </a:prstGeom>
          <a:noFill/>
        </p:spPr>
        <p:txBody>
          <a:bodyPr wrap="square" rtlCol="0">
            <a:spAutoFit/>
          </a:bodyPr>
          <a:lstStyle/>
          <a:p>
            <a:pPr algn="ctr"/>
            <a:r>
              <a:rPr lang="en-US" dirty="0">
                <a:solidFill>
                  <a:schemeClr val="bg1"/>
                </a:solidFill>
              </a:rPr>
              <a:t>GP </a:t>
            </a:r>
          </a:p>
          <a:p>
            <a:pPr algn="ctr"/>
            <a:r>
              <a:rPr lang="en-US" sz="1400" dirty="0">
                <a:solidFill>
                  <a:schemeClr val="bg1"/>
                </a:solidFill>
              </a:rPr>
              <a:t>Partner</a:t>
            </a:r>
          </a:p>
        </p:txBody>
      </p:sp>
      <p:sp>
        <p:nvSpPr>
          <p:cNvPr id="32" name="Oval 31">
            <a:extLst>
              <a:ext uri="{FF2B5EF4-FFF2-40B4-BE49-F238E27FC236}">
                <a16:creationId xmlns:a16="http://schemas.microsoft.com/office/drawing/2014/main" id="{5C8475A0-194F-FE42-BEC3-1706DA3283A9}"/>
              </a:ext>
            </a:extLst>
          </p:cNvPr>
          <p:cNvSpPr/>
          <p:nvPr/>
        </p:nvSpPr>
        <p:spPr>
          <a:xfrm>
            <a:off x="6374874" y="2739048"/>
            <a:ext cx="803573" cy="740347"/>
          </a:xfrm>
          <a:prstGeom prst="ellipse">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extBox 33">
            <a:extLst>
              <a:ext uri="{FF2B5EF4-FFF2-40B4-BE49-F238E27FC236}">
                <a16:creationId xmlns:a16="http://schemas.microsoft.com/office/drawing/2014/main" id="{8EEF6FB5-E0AE-4941-8102-C57F2E0C1302}"/>
              </a:ext>
            </a:extLst>
          </p:cNvPr>
          <p:cNvSpPr txBox="1"/>
          <p:nvPr/>
        </p:nvSpPr>
        <p:spPr>
          <a:xfrm>
            <a:off x="1463406" y="3659939"/>
            <a:ext cx="3690087" cy="3046988"/>
          </a:xfrm>
          <a:prstGeom prst="rect">
            <a:avLst/>
          </a:prstGeom>
          <a:noFill/>
        </p:spPr>
        <p:txBody>
          <a:bodyPr wrap="square" rtlCol="0">
            <a:spAutoFit/>
          </a:bodyPr>
          <a:lstStyle/>
          <a:p>
            <a:pPr marL="285750" indent="-285750">
              <a:buFont typeface="Arial" panose="020B0604020202020204" pitchFamily="34" charset="0"/>
              <a:buChar char="•"/>
            </a:pPr>
            <a:r>
              <a:rPr lang="en-US" sz="1200" dirty="0"/>
              <a:t>FTE List* </a:t>
            </a:r>
            <a:r>
              <a:rPr lang="en-US" sz="1200" b="1" dirty="0"/>
              <a:t>1,800 -2,000 patients </a:t>
            </a:r>
            <a:r>
              <a:rPr lang="en-US" sz="1200" dirty="0"/>
              <a:t>*Deprivation: patients consult more  </a:t>
            </a:r>
          </a:p>
          <a:p>
            <a:pPr marL="285750" indent="-285750">
              <a:buFont typeface="Arial" panose="020B0604020202020204" pitchFamily="34" charset="0"/>
              <a:buChar char="•"/>
            </a:pPr>
            <a:r>
              <a:rPr lang="en-US" sz="1200" dirty="0"/>
              <a:t>Annual Leave covered within the team</a:t>
            </a:r>
          </a:p>
          <a:p>
            <a:pPr marL="285750" indent="-285750">
              <a:buFont typeface="Arial" panose="020B0604020202020204" pitchFamily="34" charset="0"/>
              <a:buChar char="•"/>
            </a:pPr>
            <a:r>
              <a:rPr lang="en-US" sz="1200" dirty="0"/>
              <a:t>Yellow Team GP always on site, cover days of week</a:t>
            </a:r>
          </a:p>
          <a:p>
            <a:pPr marL="285750" indent="-285750">
              <a:buFont typeface="Arial" panose="020B0604020202020204" pitchFamily="34" charset="0"/>
              <a:buChar char="•"/>
            </a:pPr>
            <a:r>
              <a:rPr lang="en-US" sz="1200" dirty="0"/>
              <a:t>Families: mother/father/carer/children/siblings </a:t>
            </a:r>
          </a:p>
          <a:p>
            <a:pPr marL="285750" indent="-285750">
              <a:buFont typeface="Arial" panose="020B0604020202020204" pitchFamily="34" charset="0"/>
              <a:buChar char="•"/>
            </a:pPr>
            <a:r>
              <a:rPr lang="en-US" sz="1200" dirty="0"/>
              <a:t>Whole list i.e., all ages and all complexities: </a:t>
            </a:r>
            <a:r>
              <a:rPr lang="en-US" sz="1200" i="1" dirty="0"/>
              <a:t>‘Robin Hood’ </a:t>
            </a:r>
            <a:r>
              <a:rPr lang="en-US" sz="1200" dirty="0"/>
              <a:t>time</a:t>
            </a:r>
          </a:p>
          <a:p>
            <a:pPr marL="285750" indent="-285750">
              <a:buFont typeface="Arial" panose="020B0604020202020204" pitchFamily="34" charset="0"/>
              <a:buChar char="•"/>
            </a:pPr>
            <a:r>
              <a:rPr lang="en-US" sz="1200" dirty="0"/>
              <a:t>Patients choose appointment time 5/10/15/20 min </a:t>
            </a:r>
          </a:p>
          <a:p>
            <a:pPr marL="285750" indent="-285750">
              <a:buFont typeface="Arial" panose="020B0604020202020204" pitchFamily="34" charset="0"/>
              <a:buChar char="•"/>
            </a:pPr>
            <a:r>
              <a:rPr lang="en-US" sz="1200" dirty="0"/>
              <a:t>Joint consultations: nurse/pharmacist/social prescriber</a:t>
            </a:r>
          </a:p>
          <a:p>
            <a:pPr marL="285750" indent="-285750">
              <a:buFont typeface="Arial" panose="020B0604020202020204" pitchFamily="34" charset="0"/>
              <a:buChar char="•"/>
            </a:pPr>
            <a:r>
              <a:rPr lang="en-US" sz="1200" dirty="0"/>
              <a:t>SEA, Safeguarding, Child protection, complaints, substance misuse </a:t>
            </a:r>
          </a:p>
          <a:p>
            <a:pPr marL="285750" indent="-285750">
              <a:buFont typeface="Arial" panose="020B0604020202020204" pitchFamily="34" charset="0"/>
              <a:buChar char="•"/>
            </a:pPr>
            <a:r>
              <a:rPr lang="en-US" sz="1200" dirty="0"/>
              <a:t>Share ‘soft intelligence’ from home visits </a:t>
            </a:r>
          </a:p>
          <a:p>
            <a:pPr marL="285750" indent="-285750">
              <a:buFont typeface="Arial" panose="020B0604020202020204" pitchFamily="34" charset="0"/>
              <a:buChar char="•"/>
            </a:pPr>
            <a:r>
              <a:rPr lang="en-US" sz="1200" dirty="0"/>
              <a:t>Frequent attenders – Recovery College </a:t>
            </a:r>
          </a:p>
          <a:p>
            <a:pPr marL="285750" indent="-285750">
              <a:buFont typeface="Arial" panose="020B0604020202020204" pitchFamily="34" charset="0"/>
              <a:buChar char="•"/>
            </a:pPr>
            <a:r>
              <a:rPr lang="en-US" sz="1200" b="1" dirty="0"/>
              <a:t>Team data </a:t>
            </a:r>
            <a:r>
              <a:rPr lang="en-US" sz="1200" dirty="0"/>
              <a:t>– tests, admissions, A&amp;E, referrals</a:t>
            </a:r>
          </a:p>
          <a:p>
            <a:pPr marL="285750" indent="-285750">
              <a:buFont typeface="Arial" panose="020B0604020202020204" pitchFamily="34" charset="0"/>
              <a:buChar char="•"/>
            </a:pPr>
            <a:r>
              <a:rPr lang="en-US" sz="1200" b="1" dirty="0"/>
              <a:t>Team Development Measure:</a:t>
            </a:r>
            <a:r>
              <a:rPr lang="en-US" sz="1200" dirty="0"/>
              <a:t> highly functional  </a:t>
            </a:r>
            <a:endParaRPr lang="en-US" sz="1200" b="1" dirty="0"/>
          </a:p>
        </p:txBody>
      </p:sp>
      <p:cxnSp>
        <p:nvCxnSpPr>
          <p:cNvPr id="36" name="Straight Connector 35">
            <a:extLst>
              <a:ext uri="{FF2B5EF4-FFF2-40B4-BE49-F238E27FC236}">
                <a16:creationId xmlns:a16="http://schemas.microsoft.com/office/drawing/2014/main" id="{7CDE5B0C-7164-E94D-A461-D110ABCFFE1D}"/>
              </a:ext>
            </a:extLst>
          </p:cNvPr>
          <p:cNvCxnSpPr>
            <a:cxnSpLocks/>
          </p:cNvCxnSpPr>
          <p:nvPr/>
        </p:nvCxnSpPr>
        <p:spPr>
          <a:xfrm flipV="1">
            <a:off x="4580537" y="515007"/>
            <a:ext cx="2619049" cy="1178772"/>
          </a:xfrm>
          <a:prstGeom prst="line">
            <a:avLst/>
          </a:prstGeom>
          <a:ln>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56C0C641-773D-EF44-8531-950D9B8BBDAA}"/>
              </a:ext>
            </a:extLst>
          </p:cNvPr>
          <p:cNvCxnSpPr/>
          <p:nvPr/>
        </p:nvCxnSpPr>
        <p:spPr>
          <a:xfrm flipV="1">
            <a:off x="7210097" y="620110"/>
            <a:ext cx="10512" cy="1159872"/>
          </a:xfrm>
          <a:prstGeom prst="line">
            <a:avLst/>
          </a:prstGeom>
          <a:ln>
            <a:solidFill>
              <a:srgbClr val="FF0000"/>
            </a:solidFill>
            <a:prstDash val="dash"/>
          </a:ln>
        </p:spPr>
        <p:style>
          <a:lnRef idx="1">
            <a:schemeClr val="accent1"/>
          </a:lnRef>
          <a:fillRef idx="0">
            <a:schemeClr val="accent1"/>
          </a:fillRef>
          <a:effectRef idx="0">
            <a:schemeClr val="accent1"/>
          </a:effectRef>
          <a:fontRef idx="minor">
            <a:schemeClr val="tx1"/>
          </a:fontRef>
        </p:style>
      </p:cxnSp>
      <p:sp>
        <p:nvSpPr>
          <p:cNvPr id="39" name="Rounded Rectangle 38">
            <a:extLst>
              <a:ext uri="{FF2B5EF4-FFF2-40B4-BE49-F238E27FC236}">
                <a16:creationId xmlns:a16="http://schemas.microsoft.com/office/drawing/2014/main" id="{C9F52398-F115-4847-9F8E-DFCBC6536CED}"/>
              </a:ext>
            </a:extLst>
          </p:cNvPr>
          <p:cNvSpPr/>
          <p:nvPr/>
        </p:nvSpPr>
        <p:spPr>
          <a:xfrm>
            <a:off x="7160835" y="66741"/>
            <a:ext cx="2484543" cy="742829"/>
          </a:xfrm>
          <a:prstGeom prst="roundRect">
            <a:avLst/>
          </a:prstGeom>
          <a:solidFill>
            <a:srgbClr val="ED3733"/>
          </a:solidFill>
          <a:ln>
            <a:solidFill>
              <a:srgbClr val="ED37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TextBox 39">
            <a:extLst>
              <a:ext uri="{FF2B5EF4-FFF2-40B4-BE49-F238E27FC236}">
                <a16:creationId xmlns:a16="http://schemas.microsoft.com/office/drawing/2014/main" id="{380F919B-4C8F-5A4C-9D1D-ADE213BEDAD7}"/>
              </a:ext>
            </a:extLst>
          </p:cNvPr>
          <p:cNvSpPr txBox="1"/>
          <p:nvPr/>
        </p:nvSpPr>
        <p:spPr>
          <a:xfrm>
            <a:off x="7352815" y="142593"/>
            <a:ext cx="2245104" cy="584775"/>
          </a:xfrm>
          <a:prstGeom prst="rect">
            <a:avLst/>
          </a:prstGeom>
          <a:noFill/>
        </p:spPr>
        <p:txBody>
          <a:bodyPr wrap="square" rtlCol="0">
            <a:spAutoFit/>
          </a:bodyPr>
          <a:lstStyle/>
          <a:p>
            <a:pPr algn="ctr"/>
            <a:r>
              <a:rPr lang="en-US" dirty="0"/>
              <a:t>Practice  Partnership</a:t>
            </a:r>
          </a:p>
          <a:p>
            <a:pPr algn="ctr"/>
            <a:r>
              <a:rPr lang="en-US" sz="1400" b="1" dirty="0">
                <a:solidFill>
                  <a:schemeClr val="bg1"/>
                </a:solidFill>
              </a:rPr>
              <a:t>Data informed   </a:t>
            </a:r>
          </a:p>
        </p:txBody>
      </p:sp>
      <p:sp>
        <p:nvSpPr>
          <p:cNvPr id="41" name="Triangle 40">
            <a:extLst>
              <a:ext uri="{FF2B5EF4-FFF2-40B4-BE49-F238E27FC236}">
                <a16:creationId xmlns:a16="http://schemas.microsoft.com/office/drawing/2014/main" id="{FD44A2B1-1CCA-424D-9FA5-A1DD91C77779}"/>
              </a:ext>
            </a:extLst>
          </p:cNvPr>
          <p:cNvSpPr/>
          <p:nvPr/>
        </p:nvSpPr>
        <p:spPr>
          <a:xfrm>
            <a:off x="5049569" y="1431329"/>
            <a:ext cx="1299343" cy="891842"/>
          </a:xfrm>
          <a:prstGeom prst="triangle">
            <a:avLst>
              <a:gd name="adj" fmla="val 48103"/>
            </a:avLst>
          </a:prstGeom>
          <a:solidFill>
            <a:srgbClr val="FFC5F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TextBox 41">
            <a:extLst>
              <a:ext uri="{FF2B5EF4-FFF2-40B4-BE49-F238E27FC236}">
                <a16:creationId xmlns:a16="http://schemas.microsoft.com/office/drawing/2014/main" id="{CC1FCDE6-658E-9148-B7BB-ED1B09D61BC8}"/>
              </a:ext>
            </a:extLst>
          </p:cNvPr>
          <p:cNvSpPr txBox="1"/>
          <p:nvPr/>
        </p:nvSpPr>
        <p:spPr>
          <a:xfrm>
            <a:off x="5356665" y="1861506"/>
            <a:ext cx="822104" cy="461665"/>
          </a:xfrm>
          <a:prstGeom prst="rect">
            <a:avLst/>
          </a:prstGeom>
          <a:noFill/>
        </p:spPr>
        <p:txBody>
          <a:bodyPr wrap="square" rtlCol="0">
            <a:spAutoFit/>
          </a:bodyPr>
          <a:lstStyle/>
          <a:p>
            <a:r>
              <a:rPr lang="en-US" sz="1200" dirty="0"/>
              <a:t>Reception Admin</a:t>
            </a:r>
          </a:p>
        </p:txBody>
      </p:sp>
      <p:cxnSp>
        <p:nvCxnSpPr>
          <p:cNvPr id="44" name="Straight Connector 43">
            <a:extLst>
              <a:ext uri="{FF2B5EF4-FFF2-40B4-BE49-F238E27FC236}">
                <a16:creationId xmlns:a16="http://schemas.microsoft.com/office/drawing/2014/main" id="{06A300E6-0078-2B46-89F5-83B3002BC896}"/>
              </a:ext>
            </a:extLst>
          </p:cNvPr>
          <p:cNvCxnSpPr>
            <a:cxnSpLocks/>
          </p:cNvCxnSpPr>
          <p:nvPr/>
        </p:nvCxnSpPr>
        <p:spPr>
          <a:xfrm>
            <a:off x="9243524" y="645601"/>
            <a:ext cx="654342" cy="1118718"/>
          </a:xfrm>
          <a:prstGeom prst="line">
            <a:avLst/>
          </a:prstGeom>
          <a:ln>
            <a:solidFill>
              <a:srgbClr val="ED3733"/>
            </a:solidFill>
            <a:prstDash val="dash"/>
          </a:ln>
        </p:spPr>
        <p:style>
          <a:lnRef idx="1">
            <a:schemeClr val="accent1"/>
          </a:lnRef>
          <a:fillRef idx="0">
            <a:schemeClr val="accent1"/>
          </a:fillRef>
          <a:effectRef idx="0">
            <a:schemeClr val="accent1"/>
          </a:effectRef>
          <a:fontRef idx="minor">
            <a:schemeClr val="tx1"/>
          </a:fontRef>
        </p:style>
      </p:cxnSp>
      <p:cxnSp>
        <p:nvCxnSpPr>
          <p:cNvPr id="47" name="Straight Arrow Connector 46">
            <a:extLst>
              <a:ext uri="{FF2B5EF4-FFF2-40B4-BE49-F238E27FC236}">
                <a16:creationId xmlns:a16="http://schemas.microsoft.com/office/drawing/2014/main" id="{B0038AB6-EE6E-5A48-A44F-67F9A8E667BD}"/>
              </a:ext>
            </a:extLst>
          </p:cNvPr>
          <p:cNvCxnSpPr>
            <a:cxnSpLocks/>
          </p:cNvCxnSpPr>
          <p:nvPr/>
        </p:nvCxnSpPr>
        <p:spPr>
          <a:xfrm>
            <a:off x="10069578" y="1109318"/>
            <a:ext cx="0" cy="55131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80DDB5F9-213C-7843-88B6-E54E3C3ACFC3}"/>
              </a:ext>
            </a:extLst>
          </p:cNvPr>
          <p:cNvCxnSpPr/>
          <p:nvPr/>
        </p:nvCxnSpPr>
        <p:spPr>
          <a:xfrm>
            <a:off x="10069578" y="1109318"/>
            <a:ext cx="1975277" cy="0"/>
          </a:xfrm>
          <a:prstGeom prst="line">
            <a:avLst/>
          </a:prstGeom>
        </p:spPr>
        <p:style>
          <a:lnRef idx="1">
            <a:schemeClr val="accent1"/>
          </a:lnRef>
          <a:fillRef idx="0">
            <a:schemeClr val="accent1"/>
          </a:fillRef>
          <a:effectRef idx="0">
            <a:schemeClr val="accent1"/>
          </a:effectRef>
          <a:fontRef idx="minor">
            <a:schemeClr val="tx1"/>
          </a:fontRef>
        </p:style>
      </p:cxnSp>
      <p:sp>
        <p:nvSpPr>
          <p:cNvPr id="52" name="Triangle 51">
            <a:extLst>
              <a:ext uri="{FF2B5EF4-FFF2-40B4-BE49-F238E27FC236}">
                <a16:creationId xmlns:a16="http://schemas.microsoft.com/office/drawing/2014/main" id="{B9CC8D12-9CF3-9346-BF71-389C4C121213}"/>
              </a:ext>
            </a:extLst>
          </p:cNvPr>
          <p:cNvSpPr/>
          <p:nvPr/>
        </p:nvSpPr>
        <p:spPr>
          <a:xfrm>
            <a:off x="10887727" y="1256002"/>
            <a:ext cx="1299343" cy="891842"/>
          </a:xfrm>
          <a:prstGeom prst="triangle">
            <a:avLst>
              <a:gd name="adj" fmla="val 48103"/>
            </a:avLst>
          </a:prstGeom>
          <a:solidFill>
            <a:srgbClr val="FFC5F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TextBox 52">
            <a:extLst>
              <a:ext uri="{FF2B5EF4-FFF2-40B4-BE49-F238E27FC236}">
                <a16:creationId xmlns:a16="http://schemas.microsoft.com/office/drawing/2014/main" id="{5FB1952A-D392-B140-9A82-2DA2366A9E5B}"/>
              </a:ext>
            </a:extLst>
          </p:cNvPr>
          <p:cNvSpPr txBox="1"/>
          <p:nvPr/>
        </p:nvSpPr>
        <p:spPr>
          <a:xfrm>
            <a:off x="11217825" y="1644072"/>
            <a:ext cx="822104" cy="461665"/>
          </a:xfrm>
          <a:prstGeom prst="rect">
            <a:avLst/>
          </a:prstGeom>
          <a:noFill/>
        </p:spPr>
        <p:txBody>
          <a:bodyPr wrap="square" rtlCol="0">
            <a:spAutoFit/>
          </a:bodyPr>
          <a:lstStyle/>
          <a:p>
            <a:r>
              <a:rPr lang="en-US" sz="1200" dirty="0"/>
              <a:t>Reception Admin</a:t>
            </a:r>
          </a:p>
        </p:txBody>
      </p:sp>
      <p:sp>
        <p:nvSpPr>
          <p:cNvPr id="55" name="TextBox 54">
            <a:extLst>
              <a:ext uri="{FF2B5EF4-FFF2-40B4-BE49-F238E27FC236}">
                <a16:creationId xmlns:a16="http://schemas.microsoft.com/office/drawing/2014/main" id="{07CD9669-46C4-4245-95BA-C57917E94828}"/>
              </a:ext>
            </a:extLst>
          </p:cNvPr>
          <p:cNvSpPr txBox="1"/>
          <p:nvPr/>
        </p:nvSpPr>
        <p:spPr>
          <a:xfrm>
            <a:off x="99837" y="4108229"/>
            <a:ext cx="1576552" cy="369332"/>
          </a:xfrm>
          <a:prstGeom prst="rect">
            <a:avLst/>
          </a:prstGeom>
          <a:noFill/>
        </p:spPr>
        <p:txBody>
          <a:bodyPr wrap="square" rtlCol="0">
            <a:spAutoFit/>
          </a:bodyPr>
          <a:lstStyle/>
          <a:p>
            <a:r>
              <a:rPr lang="en-US" b="1" dirty="0"/>
              <a:t>Micro-level</a:t>
            </a:r>
            <a:r>
              <a:rPr lang="en-US" dirty="0"/>
              <a:t> </a:t>
            </a:r>
          </a:p>
        </p:txBody>
      </p:sp>
      <p:pic>
        <p:nvPicPr>
          <p:cNvPr id="57" name="Picture 56">
            <a:extLst>
              <a:ext uri="{FF2B5EF4-FFF2-40B4-BE49-F238E27FC236}">
                <a16:creationId xmlns:a16="http://schemas.microsoft.com/office/drawing/2014/main" id="{707C9E9F-949B-604E-B9FF-D4BF0A2DAF55}"/>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3204680" y="2146441"/>
            <a:ext cx="855923" cy="894725"/>
          </a:xfrm>
          <a:prstGeom prst="rect">
            <a:avLst/>
          </a:prstGeom>
          <a:noFill/>
          <a:ln>
            <a:noFill/>
          </a:ln>
        </p:spPr>
      </p:pic>
      <p:pic>
        <p:nvPicPr>
          <p:cNvPr id="58" name="Picture 57">
            <a:extLst>
              <a:ext uri="{FF2B5EF4-FFF2-40B4-BE49-F238E27FC236}">
                <a16:creationId xmlns:a16="http://schemas.microsoft.com/office/drawing/2014/main" id="{64538BF7-7BB8-1B44-84E8-ED253F492914}"/>
              </a:ext>
            </a:extLst>
          </p:cNvPr>
          <p:cNvPicPr>
            <a:picLocks noChangeAspect="1"/>
          </p:cNvPicPr>
          <p:nvPr/>
        </p:nvPicPr>
        <p:blipFill>
          <a:blip r:embed="rId4"/>
          <a:stretch>
            <a:fillRect/>
          </a:stretch>
        </p:blipFill>
        <p:spPr>
          <a:xfrm>
            <a:off x="1" y="0"/>
            <a:ext cx="1282262" cy="1375715"/>
          </a:xfrm>
          <a:prstGeom prst="rect">
            <a:avLst/>
          </a:prstGeom>
        </p:spPr>
      </p:pic>
      <p:pic>
        <p:nvPicPr>
          <p:cNvPr id="43" name="Picture 42" descr="mage result for deming lens profound">
            <a:extLst>
              <a:ext uri="{FF2B5EF4-FFF2-40B4-BE49-F238E27FC236}">
                <a16:creationId xmlns:a16="http://schemas.microsoft.com/office/drawing/2014/main" id="{E596D457-9B8F-0340-A86F-4577D7CD077D}"/>
              </a:ext>
            </a:extLst>
          </p:cNvPr>
          <p:cNvPicPr/>
          <p:nvPr/>
        </p:nvPicPr>
        <p:blipFill>
          <a:blip r:embed="rId5">
            <a:extLst>
              <a:ext uri="{28A0092B-C50C-407E-A947-70E740481C1C}">
                <a14:useLocalDpi xmlns:a14="http://schemas.microsoft.com/office/drawing/2010/main" val="0"/>
              </a:ext>
            </a:extLst>
          </a:blip>
          <a:srcRect/>
          <a:stretch>
            <a:fillRect/>
          </a:stretch>
        </p:blipFill>
        <p:spPr bwMode="auto">
          <a:xfrm>
            <a:off x="7434915" y="808919"/>
            <a:ext cx="1791085" cy="1130784"/>
          </a:xfrm>
          <a:prstGeom prst="rect">
            <a:avLst/>
          </a:prstGeom>
          <a:noFill/>
          <a:ln>
            <a:noFill/>
          </a:ln>
        </p:spPr>
      </p:pic>
      <p:sp>
        <p:nvSpPr>
          <p:cNvPr id="3" name="TextBox 2">
            <a:extLst>
              <a:ext uri="{FF2B5EF4-FFF2-40B4-BE49-F238E27FC236}">
                <a16:creationId xmlns:a16="http://schemas.microsoft.com/office/drawing/2014/main" id="{8B5F42DE-36CE-7C44-B8F6-D575522944E9}"/>
              </a:ext>
            </a:extLst>
          </p:cNvPr>
          <p:cNvSpPr txBox="1"/>
          <p:nvPr/>
        </p:nvSpPr>
        <p:spPr>
          <a:xfrm>
            <a:off x="5107170" y="5124610"/>
            <a:ext cx="820347" cy="461665"/>
          </a:xfrm>
          <a:prstGeom prst="rect">
            <a:avLst/>
          </a:prstGeom>
          <a:noFill/>
        </p:spPr>
        <p:txBody>
          <a:bodyPr wrap="square" rtlCol="0">
            <a:spAutoFit/>
          </a:bodyPr>
          <a:lstStyle/>
          <a:p>
            <a:pPr algn="ctr"/>
            <a:r>
              <a:rPr lang="en-US" sz="1200" dirty="0"/>
              <a:t>Social </a:t>
            </a:r>
          </a:p>
          <a:p>
            <a:pPr algn="ctr"/>
            <a:r>
              <a:rPr lang="en-US" sz="1200" dirty="0"/>
              <a:t>prescriber</a:t>
            </a:r>
          </a:p>
        </p:txBody>
      </p:sp>
      <p:sp>
        <p:nvSpPr>
          <p:cNvPr id="45" name="TextBox 44">
            <a:extLst>
              <a:ext uri="{FF2B5EF4-FFF2-40B4-BE49-F238E27FC236}">
                <a16:creationId xmlns:a16="http://schemas.microsoft.com/office/drawing/2014/main" id="{D06FFE66-9F16-F948-939C-17DD543215E5}"/>
              </a:ext>
            </a:extLst>
          </p:cNvPr>
          <p:cNvSpPr txBox="1"/>
          <p:nvPr/>
        </p:nvSpPr>
        <p:spPr>
          <a:xfrm>
            <a:off x="5042875" y="6026172"/>
            <a:ext cx="922428" cy="276999"/>
          </a:xfrm>
          <a:prstGeom prst="rect">
            <a:avLst/>
          </a:prstGeom>
          <a:noFill/>
        </p:spPr>
        <p:txBody>
          <a:bodyPr wrap="square" rtlCol="0">
            <a:spAutoFit/>
          </a:bodyPr>
          <a:lstStyle/>
          <a:p>
            <a:pPr algn="ctr"/>
            <a:r>
              <a:rPr lang="en-US" sz="1200" dirty="0"/>
              <a:t>Pharmacist</a:t>
            </a:r>
          </a:p>
        </p:txBody>
      </p:sp>
      <p:sp>
        <p:nvSpPr>
          <p:cNvPr id="46" name="TextBox 45">
            <a:extLst>
              <a:ext uri="{FF2B5EF4-FFF2-40B4-BE49-F238E27FC236}">
                <a16:creationId xmlns:a16="http://schemas.microsoft.com/office/drawing/2014/main" id="{CA1A2711-819A-2146-95BA-8DEDA4EF3954}"/>
              </a:ext>
            </a:extLst>
          </p:cNvPr>
          <p:cNvSpPr txBox="1"/>
          <p:nvPr/>
        </p:nvSpPr>
        <p:spPr>
          <a:xfrm>
            <a:off x="9670170" y="1768380"/>
            <a:ext cx="756745" cy="584775"/>
          </a:xfrm>
          <a:prstGeom prst="rect">
            <a:avLst/>
          </a:prstGeom>
          <a:noFill/>
        </p:spPr>
        <p:txBody>
          <a:bodyPr wrap="square" rtlCol="0">
            <a:spAutoFit/>
          </a:bodyPr>
          <a:lstStyle/>
          <a:p>
            <a:pPr algn="ctr"/>
            <a:r>
              <a:rPr lang="en-US" dirty="0">
                <a:solidFill>
                  <a:schemeClr val="bg1"/>
                </a:solidFill>
              </a:rPr>
              <a:t>GP </a:t>
            </a:r>
          </a:p>
          <a:p>
            <a:pPr algn="ctr"/>
            <a:r>
              <a:rPr lang="en-US" sz="1400" dirty="0">
                <a:solidFill>
                  <a:schemeClr val="bg1"/>
                </a:solidFill>
              </a:rPr>
              <a:t>Partner</a:t>
            </a:r>
          </a:p>
        </p:txBody>
      </p:sp>
      <p:sp>
        <p:nvSpPr>
          <p:cNvPr id="48" name="TextBox 47">
            <a:extLst>
              <a:ext uri="{FF2B5EF4-FFF2-40B4-BE49-F238E27FC236}">
                <a16:creationId xmlns:a16="http://schemas.microsoft.com/office/drawing/2014/main" id="{8D9FAAF7-A545-4741-8F0B-53EE1913B0B7}"/>
              </a:ext>
            </a:extLst>
          </p:cNvPr>
          <p:cNvSpPr txBox="1"/>
          <p:nvPr/>
        </p:nvSpPr>
        <p:spPr>
          <a:xfrm>
            <a:off x="7995750" y="3669617"/>
            <a:ext cx="756746" cy="584775"/>
          </a:xfrm>
          <a:prstGeom prst="rect">
            <a:avLst/>
          </a:prstGeom>
          <a:noFill/>
        </p:spPr>
        <p:txBody>
          <a:bodyPr wrap="square" rtlCol="0">
            <a:spAutoFit/>
          </a:bodyPr>
          <a:lstStyle/>
          <a:p>
            <a:pPr algn="ctr"/>
            <a:r>
              <a:rPr lang="en-US" dirty="0">
                <a:solidFill>
                  <a:schemeClr val="bg1"/>
                </a:solidFill>
              </a:rPr>
              <a:t>GP </a:t>
            </a:r>
          </a:p>
          <a:p>
            <a:pPr algn="ctr"/>
            <a:r>
              <a:rPr lang="en-US" sz="1400" dirty="0">
                <a:solidFill>
                  <a:schemeClr val="bg1"/>
                </a:solidFill>
              </a:rPr>
              <a:t>Locum</a:t>
            </a:r>
          </a:p>
        </p:txBody>
      </p:sp>
      <p:sp>
        <p:nvSpPr>
          <p:cNvPr id="49" name="TextBox 48">
            <a:extLst>
              <a:ext uri="{FF2B5EF4-FFF2-40B4-BE49-F238E27FC236}">
                <a16:creationId xmlns:a16="http://schemas.microsoft.com/office/drawing/2014/main" id="{02B3C4E9-CCCA-A44C-A3C4-561A7D6F15CD}"/>
              </a:ext>
            </a:extLst>
          </p:cNvPr>
          <p:cNvSpPr txBox="1"/>
          <p:nvPr/>
        </p:nvSpPr>
        <p:spPr>
          <a:xfrm>
            <a:off x="6602521" y="3954984"/>
            <a:ext cx="803573" cy="584775"/>
          </a:xfrm>
          <a:prstGeom prst="rect">
            <a:avLst/>
          </a:prstGeom>
          <a:noFill/>
        </p:spPr>
        <p:txBody>
          <a:bodyPr wrap="square" rtlCol="0">
            <a:spAutoFit/>
          </a:bodyPr>
          <a:lstStyle/>
          <a:p>
            <a:pPr algn="ctr"/>
            <a:r>
              <a:rPr lang="en-US" dirty="0">
                <a:solidFill>
                  <a:schemeClr val="bg1"/>
                </a:solidFill>
              </a:rPr>
              <a:t>GP </a:t>
            </a:r>
          </a:p>
          <a:p>
            <a:pPr algn="ctr"/>
            <a:r>
              <a:rPr lang="en-US" sz="1400" dirty="0">
                <a:solidFill>
                  <a:schemeClr val="bg1"/>
                </a:solidFill>
              </a:rPr>
              <a:t>Locum</a:t>
            </a:r>
          </a:p>
        </p:txBody>
      </p:sp>
      <p:sp>
        <p:nvSpPr>
          <p:cNvPr id="51" name="TextBox 50">
            <a:extLst>
              <a:ext uri="{FF2B5EF4-FFF2-40B4-BE49-F238E27FC236}">
                <a16:creationId xmlns:a16="http://schemas.microsoft.com/office/drawing/2014/main" id="{2B786785-43D4-284A-A453-C52B9AD1D706}"/>
              </a:ext>
            </a:extLst>
          </p:cNvPr>
          <p:cNvSpPr txBox="1"/>
          <p:nvPr/>
        </p:nvSpPr>
        <p:spPr>
          <a:xfrm>
            <a:off x="5541096" y="3137174"/>
            <a:ext cx="756746" cy="584775"/>
          </a:xfrm>
          <a:prstGeom prst="rect">
            <a:avLst/>
          </a:prstGeom>
          <a:noFill/>
        </p:spPr>
        <p:txBody>
          <a:bodyPr wrap="square" rtlCol="0">
            <a:spAutoFit/>
          </a:bodyPr>
          <a:lstStyle/>
          <a:p>
            <a:pPr algn="ctr"/>
            <a:r>
              <a:rPr lang="en-US" dirty="0">
                <a:solidFill>
                  <a:schemeClr val="bg1"/>
                </a:solidFill>
              </a:rPr>
              <a:t>GP </a:t>
            </a:r>
          </a:p>
          <a:p>
            <a:pPr algn="ctr"/>
            <a:r>
              <a:rPr lang="en-US" sz="1400" dirty="0">
                <a:solidFill>
                  <a:schemeClr val="bg1"/>
                </a:solidFill>
              </a:rPr>
              <a:t>Locum</a:t>
            </a:r>
          </a:p>
        </p:txBody>
      </p:sp>
      <p:sp>
        <p:nvSpPr>
          <p:cNvPr id="54" name="Oval 53">
            <a:extLst>
              <a:ext uri="{FF2B5EF4-FFF2-40B4-BE49-F238E27FC236}">
                <a16:creationId xmlns:a16="http://schemas.microsoft.com/office/drawing/2014/main" id="{7EA9E9C8-3F64-B048-8B00-014B16322712}"/>
              </a:ext>
            </a:extLst>
          </p:cNvPr>
          <p:cNvSpPr/>
          <p:nvPr/>
        </p:nvSpPr>
        <p:spPr>
          <a:xfrm>
            <a:off x="7299689" y="2538609"/>
            <a:ext cx="803573" cy="740347"/>
          </a:xfrm>
          <a:prstGeom prst="ellipse">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A6DA895C-8F51-8B41-89E4-D13CB921F1EA}"/>
              </a:ext>
            </a:extLst>
          </p:cNvPr>
          <p:cNvSpPr txBox="1"/>
          <p:nvPr/>
        </p:nvSpPr>
        <p:spPr>
          <a:xfrm>
            <a:off x="992738" y="2180191"/>
            <a:ext cx="791462" cy="523220"/>
          </a:xfrm>
          <a:prstGeom prst="rect">
            <a:avLst/>
          </a:prstGeom>
          <a:noFill/>
        </p:spPr>
        <p:txBody>
          <a:bodyPr wrap="square" rtlCol="0">
            <a:spAutoFit/>
          </a:bodyPr>
          <a:lstStyle/>
          <a:p>
            <a:pPr algn="ctr"/>
            <a:r>
              <a:rPr lang="en-US" sz="1400" dirty="0"/>
              <a:t>Older GPs</a:t>
            </a:r>
          </a:p>
        </p:txBody>
      </p:sp>
      <p:sp>
        <p:nvSpPr>
          <p:cNvPr id="23" name="TextBox 22">
            <a:extLst>
              <a:ext uri="{FF2B5EF4-FFF2-40B4-BE49-F238E27FC236}">
                <a16:creationId xmlns:a16="http://schemas.microsoft.com/office/drawing/2014/main" id="{3A26B0A5-C259-0D4F-B87C-981EAEBB40F3}"/>
              </a:ext>
            </a:extLst>
          </p:cNvPr>
          <p:cNvSpPr txBox="1"/>
          <p:nvPr/>
        </p:nvSpPr>
        <p:spPr>
          <a:xfrm>
            <a:off x="6372706" y="2809995"/>
            <a:ext cx="859401" cy="646331"/>
          </a:xfrm>
          <a:prstGeom prst="rect">
            <a:avLst/>
          </a:prstGeom>
          <a:noFill/>
        </p:spPr>
        <p:txBody>
          <a:bodyPr wrap="square" rtlCol="0">
            <a:spAutoFit/>
          </a:bodyPr>
          <a:lstStyle/>
          <a:p>
            <a:pPr algn="ctr"/>
            <a:r>
              <a:rPr lang="en-US" sz="1200" i="1" dirty="0"/>
              <a:t>Future Salaried </a:t>
            </a:r>
          </a:p>
          <a:p>
            <a:pPr algn="ctr"/>
            <a:r>
              <a:rPr lang="en-US" sz="1200" i="1" dirty="0"/>
              <a:t>GP </a:t>
            </a:r>
          </a:p>
        </p:txBody>
      </p:sp>
      <p:sp>
        <p:nvSpPr>
          <p:cNvPr id="59" name="TextBox 58">
            <a:extLst>
              <a:ext uri="{FF2B5EF4-FFF2-40B4-BE49-F238E27FC236}">
                <a16:creationId xmlns:a16="http://schemas.microsoft.com/office/drawing/2014/main" id="{76AF8047-AC3D-964F-AF45-D21CD916CCBE}"/>
              </a:ext>
            </a:extLst>
          </p:cNvPr>
          <p:cNvSpPr txBox="1"/>
          <p:nvPr/>
        </p:nvSpPr>
        <p:spPr>
          <a:xfrm>
            <a:off x="7261220" y="2613730"/>
            <a:ext cx="859401" cy="646331"/>
          </a:xfrm>
          <a:prstGeom prst="rect">
            <a:avLst/>
          </a:prstGeom>
          <a:noFill/>
        </p:spPr>
        <p:txBody>
          <a:bodyPr wrap="square" rtlCol="0">
            <a:spAutoFit/>
          </a:bodyPr>
          <a:lstStyle/>
          <a:p>
            <a:pPr algn="ctr"/>
            <a:r>
              <a:rPr lang="en-US" sz="1200" i="1" dirty="0"/>
              <a:t>Future Salaried </a:t>
            </a:r>
          </a:p>
          <a:p>
            <a:pPr algn="ctr"/>
            <a:r>
              <a:rPr lang="en-US" sz="1200" i="1" dirty="0"/>
              <a:t>GP </a:t>
            </a:r>
          </a:p>
        </p:txBody>
      </p:sp>
      <p:cxnSp>
        <p:nvCxnSpPr>
          <p:cNvPr id="26" name="Straight Arrow Connector 25">
            <a:extLst>
              <a:ext uri="{FF2B5EF4-FFF2-40B4-BE49-F238E27FC236}">
                <a16:creationId xmlns:a16="http://schemas.microsoft.com/office/drawing/2014/main" id="{C6096CA9-328E-AE41-8980-C381D1563121}"/>
              </a:ext>
            </a:extLst>
          </p:cNvPr>
          <p:cNvCxnSpPr>
            <a:cxnSpLocks/>
          </p:cNvCxnSpPr>
          <p:nvPr/>
        </p:nvCxnSpPr>
        <p:spPr>
          <a:xfrm flipV="1">
            <a:off x="6899203" y="3552827"/>
            <a:ext cx="0" cy="402157"/>
          </a:xfrm>
          <a:prstGeom prst="straightConnector1">
            <a:avLst/>
          </a:prstGeom>
          <a:ln>
            <a:prstDash val="dash"/>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4AD7F658-4D01-0B43-9F48-9E915387DD86}"/>
              </a:ext>
            </a:extLst>
          </p:cNvPr>
          <p:cNvCxnSpPr/>
          <p:nvPr/>
        </p:nvCxnSpPr>
        <p:spPr>
          <a:xfrm flipH="1" flipV="1">
            <a:off x="7952086" y="3206342"/>
            <a:ext cx="168535" cy="387801"/>
          </a:xfrm>
          <a:prstGeom prst="straightConnector1">
            <a:avLst/>
          </a:prstGeom>
          <a:ln>
            <a:prstDash val="dash"/>
            <a:tailEnd type="triangle"/>
          </a:ln>
        </p:spPr>
        <p:style>
          <a:lnRef idx="1">
            <a:schemeClr val="accent1"/>
          </a:lnRef>
          <a:fillRef idx="0">
            <a:schemeClr val="accent1"/>
          </a:fillRef>
          <a:effectRef idx="0">
            <a:schemeClr val="accent1"/>
          </a:effectRef>
          <a:fontRef idx="minor">
            <a:schemeClr val="tx1"/>
          </a:fontRef>
        </p:style>
      </p:cxnSp>
      <p:sp>
        <p:nvSpPr>
          <p:cNvPr id="37" name="Rounded Rectangle 36">
            <a:extLst>
              <a:ext uri="{FF2B5EF4-FFF2-40B4-BE49-F238E27FC236}">
                <a16:creationId xmlns:a16="http://schemas.microsoft.com/office/drawing/2014/main" id="{120F8F2A-39AF-204C-818A-1782E3507CCF}"/>
              </a:ext>
            </a:extLst>
          </p:cNvPr>
          <p:cNvSpPr/>
          <p:nvPr/>
        </p:nvSpPr>
        <p:spPr>
          <a:xfrm>
            <a:off x="9781854" y="66741"/>
            <a:ext cx="2273852" cy="742823"/>
          </a:xfrm>
          <a:prstGeom prst="round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TextBox 60">
            <a:extLst>
              <a:ext uri="{FF2B5EF4-FFF2-40B4-BE49-F238E27FC236}">
                <a16:creationId xmlns:a16="http://schemas.microsoft.com/office/drawing/2014/main" id="{00948748-8335-4149-AD83-84E9CB0C369A}"/>
              </a:ext>
            </a:extLst>
          </p:cNvPr>
          <p:cNvSpPr txBox="1"/>
          <p:nvPr/>
        </p:nvSpPr>
        <p:spPr>
          <a:xfrm>
            <a:off x="9777584" y="125912"/>
            <a:ext cx="2044329" cy="646331"/>
          </a:xfrm>
          <a:prstGeom prst="rect">
            <a:avLst/>
          </a:prstGeom>
          <a:noFill/>
        </p:spPr>
        <p:txBody>
          <a:bodyPr wrap="square" rtlCol="0">
            <a:spAutoFit/>
          </a:bodyPr>
          <a:lstStyle/>
          <a:p>
            <a:pPr algn="ctr"/>
            <a:r>
              <a:rPr lang="en-US" dirty="0">
                <a:solidFill>
                  <a:schemeClr val="bg1"/>
                </a:solidFill>
              </a:rPr>
              <a:t>Patient Participation Group </a:t>
            </a:r>
          </a:p>
        </p:txBody>
      </p:sp>
      <p:cxnSp>
        <p:nvCxnSpPr>
          <p:cNvPr id="63" name="Straight Connector 62">
            <a:extLst>
              <a:ext uri="{FF2B5EF4-FFF2-40B4-BE49-F238E27FC236}">
                <a16:creationId xmlns:a16="http://schemas.microsoft.com/office/drawing/2014/main" id="{C80319DD-AC0D-D249-A53C-BB6F3770E91D}"/>
              </a:ext>
            </a:extLst>
          </p:cNvPr>
          <p:cNvCxnSpPr/>
          <p:nvPr/>
        </p:nvCxnSpPr>
        <p:spPr>
          <a:xfrm>
            <a:off x="9670170" y="273269"/>
            <a:ext cx="107414" cy="0"/>
          </a:xfrm>
          <a:prstGeom prst="line">
            <a:avLst/>
          </a:prstGeom>
          <a:ln w="76200">
            <a:solidFill>
              <a:srgbClr val="ED3733"/>
            </a:solidFill>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57BD09F1-80F0-9641-9694-6D481CBB00D0}"/>
              </a:ext>
            </a:extLst>
          </p:cNvPr>
          <p:cNvCxnSpPr>
            <a:cxnSpLocks/>
          </p:cNvCxnSpPr>
          <p:nvPr/>
        </p:nvCxnSpPr>
        <p:spPr>
          <a:xfrm flipV="1">
            <a:off x="9670170" y="607101"/>
            <a:ext cx="167188" cy="10097"/>
          </a:xfrm>
          <a:prstGeom prst="line">
            <a:avLst/>
          </a:prstGeom>
          <a:ln w="76200">
            <a:solidFill>
              <a:srgbClr val="7030A0"/>
            </a:solidFill>
          </a:ln>
        </p:spPr>
        <p:style>
          <a:lnRef idx="1">
            <a:schemeClr val="accent1"/>
          </a:lnRef>
          <a:fillRef idx="0">
            <a:schemeClr val="accent1"/>
          </a:fillRef>
          <a:effectRef idx="0">
            <a:schemeClr val="accent1"/>
          </a:effectRef>
          <a:fontRef idx="minor">
            <a:schemeClr val="tx1"/>
          </a:fontRef>
        </p:style>
      </p:cxnSp>
      <p:sp>
        <p:nvSpPr>
          <p:cNvPr id="74" name="Oval 73">
            <a:extLst>
              <a:ext uri="{FF2B5EF4-FFF2-40B4-BE49-F238E27FC236}">
                <a16:creationId xmlns:a16="http://schemas.microsoft.com/office/drawing/2014/main" id="{6766EADF-9D11-3845-AD9F-8C4BC4753B84}"/>
              </a:ext>
            </a:extLst>
          </p:cNvPr>
          <p:cNvSpPr/>
          <p:nvPr/>
        </p:nvSpPr>
        <p:spPr>
          <a:xfrm>
            <a:off x="2479164" y="1994459"/>
            <a:ext cx="756745" cy="735724"/>
          </a:xfrm>
          <a:prstGeom prst="ellipse">
            <a:avLst/>
          </a:prstGeom>
          <a:solidFill>
            <a:schemeClr val="accent5">
              <a:lumMod val="60000"/>
              <a:lumOff val="40000"/>
            </a:schemeClr>
          </a:solid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TextBox 74">
            <a:extLst>
              <a:ext uri="{FF2B5EF4-FFF2-40B4-BE49-F238E27FC236}">
                <a16:creationId xmlns:a16="http://schemas.microsoft.com/office/drawing/2014/main" id="{DF2233DC-A730-2040-AAE5-28EC060C838A}"/>
              </a:ext>
            </a:extLst>
          </p:cNvPr>
          <p:cNvSpPr txBox="1"/>
          <p:nvPr/>
        </p:nvSpPr>
        <p:spPr>
          <a:xfrm>
            <a:off x="2501772" y="2060767"/>
            <a:ext cx="744487" cy="461665"/>
          </a:xfrm>
          <a:prstGeom prst="rect">
            <a:avLst/>
          </a:prstGeom>
          <a:noFill/>
        </p:spPr>
        <p:txBody>
          <a:bodyPr wrap="square" rtlCol="0">
            <a:spAutoFit/>
          </a:bodyPr>
          <a:lstStyle/>
          <a:p>
            <a:pPr algn="ctr"/>
            <a:r>
              <a:rPr lang="en-US" sz="1200" dirty="0">
                <a:solidFill>
                  <a:schemeClr val="bg1"/>
                </a:solidFill>
              </a:rPr>
              <a:t>GP Registrar </a:t>
            </a:r>
          </a:p>
        </p:txBody>
      </p:sp>
      <p:sp>
        <p:nvSpPr>
          <p:cNvPr id="77" name="TextBox 76">
            <a:extLst>
              <a:ext uri="{FF2B5EF4-FFF2-40B4-BE49-F238E27FC236}">
                <a16:creationId xmlns:a16="http://schemas.microsoft.com/office/drawing/2014/main" id="{5C1927D4-C8C7-4248-845B-4C3158062436}"/>
              </a:ext>
            </a:extLst>
          </p:cNvPr>
          <p:cNvSpPr txBox="1"/>
          <p:nvPr/>
        </p:nvSpPr>
        <p:spPr>
          <a:xfrm>
            <a:off x="4242090" y="778900"/>
            <a:ext cx="2626565" cy="246221"/>
          </a:xfrm>
          <a:prstGeom prst="rect">
            <a:avLst/>
          </a:prstGeom>
          <a:noFill/>
        </p:spPr>
        <p:txBody>
          <a:bodyPr wrap="square" rtlCol="0">
            <a:spAutoFit/>
          </a:bodyPr>
          <a:lstStyle/>
          <a:p>
            <a:pPr algn="ctr"/>
            <a:r>
              <a:rPr lang="en-US" sz="1000" dirty="0"/>
              <a:t>GP Partner-Partner leadership buddy </a:t>
            </a:r>
          </a:p>
        </p:txBody>
      </p:sp>
      <p:pic>
        <p:nvPicPr>
          <p:cNvPr id="79" name="Picture 78" descr="Sarah Hallett Twitterissä: &quot;&quot;Caring for doctors, caring for patients&quot;,  published today by @GMCuk, is a landmark piece of work, focusing on the  wellbeing of doctors and medical students. There will be few">
            <a:extLst>
              <a:ext uri="{FF2B5EF4-FFF2-40B4-BE49-F238E27FC236}">
                <a16:creationId xmlns:a16="http://schemas.microsoft.com/office/drawing/2014/main" id="{B0D76D92-FF5D-D242-9327-A71B7788B9D3}"/>
              </a:ext>
            </a:extLst>
          </p:cNvPr>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a:off x="10233341" y="4329867"/>
            <a:ext cx="1806588" cy="2461393"/>
          </a:xfrm>
          <a:prstGeom prst="rect">
            <a:avLst/>
          </a:prstGeom>
          <a:noFill/>
          <a:extLst>
            <a:ext uri="{909E8E84-426E-40DD-AFC4-6F175D3DCCD1}">
              <a14:hiddenFill xmlns:a14="http://schemas.microsoft.com/office/drawing/2010/main">
                <a:solidFill>
                  <a:srgbClr val="FFFFFF"/>
                </a:solidFill>
              </a14:hiddenFill>
            </a:ext>
          </a:extLst>
        </p:spPr>
      </p:pic>
      <p:cxnSp>
        <p:nvCxnSpPr>
          <p:cNvPr id="28" name="Straight Arrow Connector 27">
            <a:extLst>
              <a:ext uri="{FF2B5EF4-FFF2-40B4-BE49-F238E27FC236}">
                <a16:creationId xmlns:a16="http://schemas.microsoft.com/office/drawing/2014/main" id="{9C23A009-4D4D-1841-B089-6EFF6BA5EF83}"/>
              </a:ext>
            </a:extLst>
          </p:cNvPr>
          <p:cNvCxnSpPr>
            <a:cxnSpLocks/>
          </p:cNvCxnSpPr>
          <p:nvPr/>
        </p:nvCxnSpPr>
        <p:spPr>
          <a:xfrm flipH="1">
            <a:off x="6372706" y="5496910"/>
            <a:ext cx="3860635" cy="0"/>
          </a:xfrm>
          <a:prstGeom prst="straightConnector1">
            <a:avLst/>
          </a:prstGeom>
          <a:ln w="76200">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674CD28C-3996-3C46-8796-7DF23B9FC3DF}"/>
              </a:ext>
            </a:extLst>
          </p:cNvPr>
          <p:cNvSpPr txBox="1"/>
          <p:nvPr/>
        </p:nvSpPr>
        <p:spPr>
          <a:xfrm>
            <a:off x="1676389" y="142593"/>
            <a:ext cx="4144983" cy="523220"/>
          </a:xfrm>
          <a:prstGeom prst="rect">
            <a:avLst/>
          </a:prstGeom>
          <a:noFill/>
        </p:spPr>
        <p:txBody>
          <a:bodyPr wrap="square" rtlCol="0">
            <a:spAutoFit/>
          </a:bodyPr>
          <a:lstStyle/>
          <a:p>
            <a:pPr algn="ctr"/>
            <a:r>
              <a:rPr lang="en-US" sz="2800" b="1" dirty="0"/>
              <a:t>Make time to save time </a:t>
            </a:r>
          </a:p>
        </p:txBody>
      </p:sp>
      <p:sp>
        <p:nvSpPr>
          <p:cNvPr id="30" name="TextBox 29">
            <a:extLst>
              <a:ext uri="{FF2B5EF4-FFF2-40B4-BE49-F238E27FC236}">
                <a16:creationId xmlns:a16="http://schemas.microsoft.com/office/drawing/2014/main" id="{62ED79AA-F8D0-CF4B-8032-A2B7240E8D0E}"/>
              </a:ext>
            </a:extLst>
          </p:cNvPr>
          <p:cNvSpPr txBox="1"/>
          <p:nvPr/>
        </p:nvSpPr>
        <p:spPr>
          <a:xfrm>
            <a:off x="3259513" y="2808707"/>
            <a:ext cx="632013" cy="246221"/>
          </a:xfrm>
          <a:prstGeom prst="rect">
            <a:avLst/>
          </a:prstGeom>
          <a:noFill/>
        </p:spPr>
        <p:txBody>
          <a:bodyPr wrap="square" rtlCol="0">
            <a:spAutoFit/>
          </a:bodyPr>
          <a:lstStyle/>
          <a:p>
            <a:r>
              <a:rPr lang="en-US" sz="1000" dirty="0" err="1">
                <a:solidFill>
                  <a:schemeClr val="bg1"/>
                </a:solidFill>
              </a:rPr>
              <a:t>Mr</a:t>
            </a:r>
            <a:r>
              <a:rPr lang="en-US" sz="1000" dirty="0">
                <a:solidFill>
                  <a:schemeClr val="bg1"/>
                </a:solidFill>
              </a:rPr>
              <a:t> Roth</a:t>
            </a:r>
          </a:p>
        </p:txBody>
      </p:sp>
      <p:sp>
        <p:nvSpPr>
          <p:cNvPr id="67" name="Oval 66">
            <a:extLst>
              <a:ext uri="{FF2B5EF4-FFF2-40B4-BE49-F238E27FC236}">
                <a16:creationId xmlns:a16="http://schemas.microsoft.com/office/drawing/2014/main" id="{0650AEBE-A98A-F642-AC04-D31F49AAC4DF}"/>
              </a:ext>
            </a:extLst>
          </p:cNvPr>
          <p:cNvSpPr/>
          <p:nvPr/>
        </p:nvSpPr>
        <p:spPr>
          <a:xfrm>
            <a:off x="5099338" y="4147790"/>
            <a:ext cx="756745" cy="735724"/>
          </a:xfrm>
          <a:prstGeom prst="ellipse">
            <a:avLst/>
          </a:prstGeom>
          <a:solidFill>
            <a:srgbClr val="C970C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TextBox 67">
            <a:extLst>
              <a:ext uri="{FF2B5EF4-FFF2-40B4-BE49-F238E27FC236}">
                <a16:creationId xmlns:a16="http://schemas.microsoft.com/office/drawing/2014/main" id="{38F1CB0E-B853-C84D-ABEB-E97E658621B9}"/>
              </a:ext>
            </a:extLst>
          </p:cNvPr>
          <p:cNvSpPr txBox="1"/>
          <p:nvPr/>
        </p:nvSpPr>
        <p:spPr>
          <a:xfrm>
            <a:off x="5069714" y="4287154"/>
            <a:ext cx="820347" cy="461665"/>
          </a:xfrm>
          <a:prstGeom prst="rect">
            <a:avLst/>
          </a:prstGeom>
          <a:noFill/>
        </p:spPr>
        <p:txBody>
          <a:bodyPr wrap="square" rtlCol="0">
            <a:spAutoFit/>
          </a:bodyPr>
          <a:lstStyle/>
          <a:p>
            <a:pPr algn="ctr"/>
            <a:r>
              <a:rPr lang="en-US" sz="1200" dirty="0"/>
              <a:t>Practice  </a:t>
            </a:r>
          </a:p>
          <a:p>
            <a:pPr algn="ctr"/>
            <a:r>
              <a:rPr lang="en-US" sz="1200" dirty="0"/>
              <a:t>nurse</a:t>
            </a:r>
          </a:p>
        </p:txBody>
      </p:sp>
    </p:spTree>
    <p:extLst>
      <p:ext uri="{BB962C8B-B14F-4D97-AF65-F5344CB8AC3E}">
        <p14:creationId xmlns:p14="http://schemas.microsoft.com/office/powerpoint/2010/main" val="37655356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4" descr="A picture containing chart&#10;&#10;Description automatically generated">
            <a:extLst>
              <a:ext uri="{FF2B5EF4-FFF2-40B4-BE49-F238E27FC236}">
                <a16:creationId xmlns:a16="http://schemas.microsoft.com/office/drawing/2014/main" id="{AF934117-C20B-7046-BE0B-5B8049A776ED}"/>
              </a:ext>
            </a:extLst>
          </p:cNvPr>
          <p:cNvPicPr>
            <a:picLocks noChangeAspect="1"/>
          </p:cNvPicPr>
          <p:nvPr/>
        </p:nvPicPr>
        <p:blipFill>
          <a:blip r:embed="rId3"/>
          <a:stretch>
            <a:fillRect/>
          </a:stretch>
        </p:blipFill>
        <p:spPr>
          <a:xfrm>
            <a:off x="1282263" y="171020"/>
            <a:ext cx="6683386" cy="6413156"/>
          </a:xfrm>
          <a:prstGeom prst="rect">
            <a:avLst/>
          </a:prstGeom>
        </p:spPr>
      </p:pic>
      <p:pic>
        <p:nvPicPr>
          <p:cNvPr id="5" name="Picture 4" descr="Graphical user interface, text, application&#10;&#10;Description automatically generated">
            <a:extLst>
              <a:ext uri="{FF2B5EF4-FFF2-40B4-BE49-F238E27FC236}">
                <a16:creationId xmlns:a16="http://schemas.microsoft.com/office/drawing/2014/main" id="{8118DC13-F9DD-0647-9BB1-33A988A419E8}"/>
              </a:ext>
            </a:extLst>
          </p:cNvPr>
          <p:cNvPicPr>
            <a:picLocks noChangeAspect="1"/>
          </p:cNvPicPr>
          <p:nvPr/>
        </p:nvPicPr>
        <p:blipFill>
          <a:blip r:embed="rId4"/>
          <a:stretch>
            <a:fillRect/>
          </a:stretch>
        </p:blipFill>
        <p:spPr>
          <a:xfrm>
            <a:off x="7965649" y="222421"/>
            <a:ext cx="4069831" cy="6413155"/>
          </a:xfrm>
          <a:prstGeom prst="rect">
            <a:avLst/>
          </a:prstGeom>
        </p:spPr>
      </p:pic>
      <p:pic>
        <p:nvPicPr>
          <p:cNvPr id="11" name="Picture 10">
            <a:extLst>
              <a:ext uri="{FF2B5EF4-FFF2-40B4-BE49-F238E27FC236}">
                <a16:creationId xmlns:a16="http://schemas.microsoft.com/office/drawing/2014/main" id="{95D55DE8-3067-2748-A528-5A1F0D85AD2B}"/>
              </a:ext>
            </a:extLst>
          </p:cNvPr>
          <p:cNvPicPr>
            <a:picLocks noChangeAspect="1"/>
          </p:cNvPicPr>
          <p:nvPr/>
        </p:nvPicPr>
        <p:blipFill>
          <a:blip r:embed="rId5"/>
          <a:stretch>
            <a:fillRect/>
          </a:stretch>
        </p:blipFill>
        <p:spPr>
          <a:xfrm>
            <a:off x="1" y="0"/>
            <a:ext cx="1282262" cy="1375715"/>
          </a:xfrm>
          <a:prstGeom prst="rect">
            <a:avLst/>
          </a:prstGeom>
        </p:spPr>
      </p:pic>
      <p:sp>
        <p:nvSpPr>
          <p:cNvPr id="2" name="TextBox 1">
            <a:extLst>
              <a:ext uri="{FF2B5EF4-FFF2-40B4-BE49-F238E27FC236}">
                <a16:creationId xmlns:a16="http://schemas.microsoft.com/office/drawing/2014/main" id="{5083BBEC-C8EB-C948-BEB0-A5C3BD0D7F21}"/>
              </a:ext>
            </a:extLst>
          </p:cNvPr>
          <p:cNvSpPr txBox="1"/>
          <p:nvPr/>
        </p:nvSpPr>
        <p:spPr>
          <a:xfrm>
            <a:off x="1187777" y="6532775"/>
            <a:ext cx="7079530" cy="246221"/>
          </a:xfrm>
          <a:prstGeom prst="rect">
            <a:avLst/>
          </a:prstGeom>
          <a:noFill/>
        </p:spPr>
        <p:txBody>
          <a:bodyPr wrap="square" rtlCol="0">
            <a:spAutoFit/>
          </a:bodyPr>
          <a:lstStyle/>
          <a:p>
            <a:r>
              <a:rPr lang="en-GB" sz="1000">
                <a:hlinkClick r:id="rId6"/>
              </a:rPr>
              <a:t>http://traumatransformed.org/wp-content/uploads/Copy-of-TOTIHO-Updated-040319-11x17_Healing-Organization-Chart.pdf</a:t>
            </a:r>
            <a:endParaRPr lang="en-GB" sz="1000" dirty="0"/>
          </a:p>
        </p:txBody>
      </p:sp>
    </p:spTree>
    <p:extLst>
      <p:ext uri="{BB962C8B-B14F-4D97-AF65-F5344CB8AC3E}">
        <p14:creationId xmlns:p14="http://schemas.microsoft.com/office/powerpoint/2010/main" val="33594684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TheListeningSpace">
            <a:extLst>
              <a:ext uri="{FF2B5EF4-FFF2-40B4-BE49-F238E27FC236}">
                <a16:creationId xmlns:a16="http://schemas.microsoft.com/office/drawing/2014/main" id="{EB0D93A2-6593-454A-A813-956A83948C5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63738" y="1482172"/>
            <a:ext cx="2864096" cy="3089828"/>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297E240C-B56A-704B-8221-DB943B3A247A}"/>
              </a:ext>
            </a:extLst>
          </p:cNvPr>
          <p:cNvPicPr>
            <a:picLocks noChangeAspect="1"/>
          </p:cNvPicPr>
          <p:nvPr/>
        </p:nvPicPr>
        <p:blipFill>
          <a:blip r:embed="rId4"/>
          <a:stretch>
            <a:fillRect/>
          </a:stretch>
        </p:blipFill>
        <p:spPr>
          <a:xfrm>
            <a:off x="9749819" y="1482172"/>
            <a:ext cx="2213699" cy="3604836"/>
          </a:xfrm>
          <a:prstGeom prst="rect">
            <a:avLst/>
          </a:prstGeom>
        </p:spPr>
      </p:pic>
      <p:pic>
        <p:nvPicPr>
          <p:cNvPr id="2054" name="Picture 6" descr="The Health Creation Alliance | Addressing health inequalities through Health  Creation">
            <a:extLst>
              <a:ext uri="{FF2B5EF4-FFF2-40B4-BE49-F238E27FC236}">
                <a16:creationId xmlns:a16="http://schemas.microsoft.com/office/drawing/2014/main" id="{158033DF-481D-B148-8A03-DB80BB845CE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63738" y="116122"/>
            <a:ext cx="4430138" cy="1325563"/>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7B12C5C5-5144-C34E-B893-44EE75A65CC6}"/>
              </a:ext>
            </a:extLst>
          </p:cNvPr>
          <p:cNvPicPr>
            <a:picLocks noChangeAspect="1"/>
          </p:cNvPicPr>
          <p:nvPr/>
        </p:nvPicPr>
        <p:blipFill>
          <a:blip r:embed="rId6"/>
          <a:stretch>
            <a:fillRect/>
          </a:stretch>
        </p:blipFill>
        <p:spPr>
          <a:xfrm>
            <a:off x="6140230" y="1482172"/>
            <a:ext cx="2373149" cy="3604835"/>
          </a:xfrm>
          <a:prstGeom prst="rect">
            <a:avLst/>
          </a:prstGeom>
        </p:spPr>
      </p:pic>
      <p:pic>
        <p:nvPicPr>
          <p:cNvPr id="2058" name="Picture 10" descr="My GP prescribed me an allotment and it changed my life': The rise of  social prescriptions">
            <a:extLst>
              <a:ext uri="{FF2B5EF4-FFF2-40B4-BE49-F238E27FC236}">
                <a16:creationId xmlns:a16="http://schemas.microsoft.com/office/drawing/2014/main" id="{10815AC9-6034-7244-BD3F-10B968AF42F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341039" y="1482172"/>
            <a:ext cx="1905000" cy="3604834"/>
          </a:xfrm>
          <a:prstGeom prst="rect">
            <a:avLst/>
          </a:prstGeom>
          <a:noFill/>
          <a:extLst>
            <a:ext uri="{909E8E84-426E-40DD-AFC4-6F175D3DCCD1}">
              <a14:hiddenFill xmlns:a14="http://schemas.microsoft.com/office/drawing/2010/main">
                <a:solidFill>
                  <a:srgbClr val="FFFFFF"/>
                </a:solidFill>
              </a14:hiddenFill>
            </a:ext>
          </a:extLst>
        </p:spPr>
      </p:pic>
      <p:pic>
        <p:nvPicPr>
          <p:cNvPr id="2060" name="Picture 12" descr="Arcadian Gardens Surgery">
            <a:extLst>
              <a:ext uri="{FF2B5EF4-FFF2-40B4-BE49-F238E27FC236}">
                <a16:creationId xmlns:a16="http://schemas.microsoft.com/office/drawing/2014/main" id="{75AFEB60-D221-BC4C-BCAA-196F74245BF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493876" y="5087006"/>
            <a:ext cx="4473501" cy="1173204"/>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5" descr="Gardening – Transition Kentish Town">
            <a:extLst>
              <a:ext uri="{FF2B5EF4-FFF2-40B4-BE49-F238E27FC236}">
                <a16:creationId xmlns:a16="http://schemas.microsoft.com/office/drawing/2014/main" id="{E29B2EE7-28FB-D649-B2AB-E556A95F4C48}"/>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36438" y="3279078"/>
            <a:ext cx="2927300" cy="2981132"/>
          </a:xfrm>
          <a:prstGeom prst="rect">
            <a:avLst/>
          </a:prstGeom>
          <a:noFill/>
          <a:extLst>
            <a:ext uri="{909E8E84-426E-40DD-AFC4-6F175D3DCCD1}">
              <a14:hiddenFill xmlns:a14="http://schemas.microsoft.com/office/drawing/2010/main">
                <a:solidFill>
                  <a:srgbClr val="FFFFFF"/>
                </a:solidFill>
              </a14:hiddenFill>
            </a:ext>
          </a:extLst>
        </p:spPr>
      </p:pic>
      <p:pic>
        <p:nvPicPr>
          <p:cNvPr id="2062" name="Picture 14" descr="Altogether Better">
            <a:extLst>
              <a:ext uri="{FF2B5EF4-FFF2-40B4-BE49-F238E27FC236}">
                <a16:creationId xmlns:a16="http://schemas.microsoft.com/office/drawing/2014/main" id="{4F826265-52DE-FE42-9926-D2567FA5FD85}"/>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763883" y="67102"/>
            <a:ext cx="4123317" cy="1186664"/>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4" descr="TheListeningSpace">
            <a:extLst>
              <a:ext uri="{FF2B5EF4-FFF2-40B4-BE49-F238E27FC236}">
                <a16:creationId xmlns:a16="http://schemas.microsoft.com/office/drawing/2014/main" id="{4C89036D-BB79-C744-BC30-570E1A170471}"/>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034675" y="2393367"/>
            <a:ext cx="2029063" cy="885711"/>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7">
            <a:extLst>
              <a:ext uri="{FF2B5EF4-FFF2-40B4-BE49-F238E27FC236}">
                <a16:creationId xmlns:a16="http://schemas.microsoft.com/office/drawing/2014/main" id="{27BBAC32-6886-4A44-A5B9-6731AEA11581}"/>
              </a:ext>
            </a:extLst>
          </p:cNvPr>
          <p:cNvPicPr>
            <a:picLocks noChangeAspect="1"/>
          </p:cNvPicPr>
          <p:nvPr/>
        </p:nvPicPr>
        <p:blipFill>
          <a:blip r:embed="rId12"/>
          <a:stretch>
            <a:fillRect/>
          </a:stretch>
        </p:blipFill>
        <p:spPr>
          <a:xfrm>
            <a:off x="1" y="0"/>
            <a:ext cx="1282262" cy="1375715"/>
          </a:xfrm>
          <a:prstGeom prst="rect">
            <a:avLst/>
          </a:prstGeom>
        </p:spPr>
      </p:pic>
      <p:sp>
        <p:nvSpPr>
          <p:cNvPr id="9" name="TextBox 8">
            <a:extLst>
              <a:ext uri="{FF2B5EF4-FFF2-40B4-BE49-F238E27FC236}">
                <a16:creationId xmlns:a16="http://schemas.microsoft.com/office/drawing/2014/main" id="{98B03C63-3EC4-9B46-9740-DBB02E6E7A79}"/>
              </a:ext>
            </a:extLst>
          </p:cNvPr>
          <p:cNvSpPr txBox="1"/>
          <p:nvPr/>
        </p:nvSpPr>
        <p:spPr>
          <a:xfrm>
            <a:off x="3035822" y="4572000"/>
            <a:ext cx="1472840" cy="369332"/>
          </a:xfrm>
          <a:prstGeom prst="rect">
            <a:avLst/>
          </a:prstGeom>
          <a:noFill/>
        </p:spPr>
        <p:txBody>
          <a:bodyPr wrap="square" rtlCol="0">
            <a:spAutoFit/>
          </a:bodyPr>
          <a:lstStyle/>
          <a:p>
            <a:r>
              <a:rPr lang="en-US" dirty="0"/>
              <a:t>Dr Jane </a:t>
            </a:r>
            <a:r>
              <a:rPr lang="en-US" dirty="0" err="1"/>
              <a:t>Myat</a:t>
            </a:r>
            <a:r>
              <a:rPr lang="en-US" dirty="0"/>
              <a:t> </a:t>
            </a:r>
          </a:p>
        </p:txBody>
      </p:sp>
      <p:sp>
        <p:nvSpPr>
          <p:cNvPr id="10" name="TextBox 9">
            <a:extLst>
              <a:ext uri="{FF2B5EF4-FFF2-40B4-BE49-F238E27FC236}">
                <a16:creationId xmlns:a16="http://schemas.microsoft.com/office/drawing/2014/main" id="{9898FD44-42C5-9C45-A405-B5F7A0BA671D}"/>
              </a:ext>
            </a:extLst>
          </p:cNvPr>
          <p:cNvSpPr txBox="1"/>
          <p:nvPr/>
        </p:nvSpPr>
        <p:spPr>
          <a:xfrm>
            <a:off x="6076969" y="5014904"/>
            <a:ext cx="1655917" cy="369332"/>
          </a:xfrm>
          <a:prstGeom prst="rect">
            <a:avLst/>
          </a:prstGeom>
          <a:noFill/>
        </p:spPr>
        <p:txBody>
          <a:bodyPr wrap="square" rtlCol="0">
            <a:spAutoFit/>
          </a:bodyPr>
          <a:lstStyle/>
          <a:p>
            <a:r>
              <a:rPr lang="en-US" dirty="0"/>
              <a:t>Dr Zohra Karim </a:t>
            </a:r>
          </a:p>
        </p:txBody>
      </p:sp>
      <p:pic>
        <p:nvPicPr>
          <p:cNvPr id="2064" name="Picture 16" descr="practice leaflet.pub (Read-Only)">
            <a:extLst>
              <a:ext uri="{FF2B5EF4-FFF2-40B4-BE49-F238E27FC236}">
                <a16:creationId xmlns:a16="http://schemas.microsoft.com/office/drawing/2014/main" id="{BE593C57-00EA-1748-A2B7-49A5C771F193}"/>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155397" y="4884136"/>
            <a:ext cx="1925274" cy="500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34832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A73BC8D4-ED8A-3048-AF77-C0806015D62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02806" y="704335"/>
            <a:ext cx="7775146" cy="5189838"/>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B979277E-2D0B-9E45-A444-182E9A6BB538}"/>
              </a:ext>
            </a:extLst>
          </p:cNvPr>
          <p:cNvPicPr>
            <a:picLocks noChangeAspect="1"/>
          </p:cNvPicPr>
          <p:nvPr/>
        </p:nvPicPr>
        <p:blipFill>
          <a:blip r:embed="rId4"/>
          <a:stretch>
            <a:fillRect/>
          </a:stretch>
        </p:blipFill>
        <p:spPr>
          <a:xfrm>
            <a:off x="1" y="0"/>
            <a:ext cx="1282262" cy="1375715"/>
          </a:xfrm>
          <a:prstGeom prst="rect">
            <a:avLst/>
          </a:prstGeom>
        </p:spPr>
      </p:pic>
    </p:spTree>
    <p:extLst>
      <p:ext uri="{BB962C8B-B14F-4D97-AF65-F5344CB8AC3E}">
        <p14:creationId xmlns:p14="http://schemas.microsoft.com/office/powerpoint/2010/main" val="7082588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C5AC29-DC90-E547-A0E4-FE642742A4C6}"/>
              </a:ext>
            </a:extLst>
          </p:cNvPr>
          <p:cNvSpPr>
            <a:spLocks noGrp="1"/>
          </p:cNvSpPr>
          <p:nvPr>
            <p:ph type="title"/>
          </p:nvPr>
        </p:nvSpPr>
        <p:spPr/>
        <p:txBody>
          <a:bodyPr>
            <a:normAutofit/>
          </a:bodyPr>
          <a:lstStyle/>
          <a:p>
            <a:pPr algn="ctr"/>
            <a:r>
              <a:rPr lang="en-US" sz="5400" b="1" dirty="0"/>
              <a:t>Appendices</a:t>
            </a:r>
          </a:p>
        </p:txBody>
      </p:sp>
      <p:sp>
        <p:nvSpPr>
          <p:cNvPr id="3" name="Content Placeholder 2">
            <a:extLst>
              <a:ext uri="{FF2B5EF4-FFF2-40B4-BE49-F238E27FC236}">
                <a16:creationId xmlns:a16="http://schemas.microsoft.com/office/drawing/2014/main" id="{7949BCFC-40D6-0246-AA21-0B1A6FC842E2}"/>
              </a:ext>
            </a:extLst>
          </p:cNvPr>
          <p:cNvSpPr>
            <a:spLocks noGrp="1"/>
          </p:cNvSpPr>
          <p:nvPr>
            <p:ph idx="1"/>
          </p:nvPr>
        </p:nvSpPr>
        <p:spPr/>
        <p:txBody>
          <a:bodyPr/>
          <a:lstStyle/>
          <a:p>
            <a:pPr marL="514350" indent="-514350">
              <a:buFont typeface="Arial" panose="020B0604020202020204" pitchFamily="34" charset="0"/>
              <a:buAutoNum type="arabicPeriod"/>
            </a:pPr>
            <a:r>
              <a:rPr lang="en-GB" sz="4400" dirty="0"/>
              <a:t>Micro- GP team win-wins</a:t>
            </a:r>
          </a:p>
          <a:p>
            <a:pPr marL="514350" indent="-514350">
              <a:buFont typeface="Arial" panose="020B0604020202020204" pitchFamily="34" charset="0"/>
              <a:buAutoNum type="arabicPeriod"/>
            </a:pPr>
            <a:r>
              <a:rPr lang="en-GB" sz="4400" dirty="0"/>
              <a:t>Micro- GP team FAQ</a:t>
            </a:r>
          </a:p>
          <a:p>
            <a:pPr marL="514350" indent="-514350">
              <a:buAutoNum type="arabicPeriod"/>
            </a:pPr>
            <a:r>
              <a:rPr lang="en-US" sz="4400" dirty="0"/>
              <a:t>Revisit mission primary care – keep people well at home</a:t>
            </a:r>
          </a:p>
          <a:p>
            <a:pPr marL="514350" indent="-514350">
              <a:buFont typeface="Arial" panose="020B0604020202020204" pitchFamily="34" charset="0"/>
              <a:buAutoNum type="arabicPeriod"/>
            </a:pPr>
            <a:r>
              <a:rPr lang="en-GB" sz="4400" dirty="0"/>
              <a:t>Measuring and understanding  variation across micro-GP teams</a:t>
            </a:r>
          </a:p>
          <a:p>
            <a:pPr marL="0" indent="0">
              <a:buNone/>
            </a:pPr>
            <a:endParaRPr lang="en-GB" sz="3200" dirty="0"/>
          </a:p>
          <a:p>
            <a:pPr marL="514350" indent="-514350">
              <a:buFont typeface="Arial" panose="020B0604020202020204" pitchFamily="34" charset="0"/>
              <a:buAutoNum type="arabicPeriod"/>
            </a:pPr>
            <a:endParaRPr lang="en-GB" sz="3200" dirty="0"/>
          </a:p>
          <a:p>
            <a:pPr marL="514350" indent="-514350">
              <a:buFont typeface="Arial" panose="020B0604020202020204" pitchFamily="34" charset="0"/>
              <a:buAutoNum type="arabicPeriod"/>
            </a:pPr>
            <a:endParaRPr lang="en-GB" sz="3200" dirty="0"/>
          </a:p>
          <a:p>
            <a:pPr marL="514350" indent="-514350">
              <a:buAutoNum type="arabicPeriod"/>
            </a:pPr>
            <a:endParaRPr lang="en-US" dirty="0"/>
          </a:p>
          <a:p>
            <a:pPr marL="514350" indent="-514350">
              <a:buAutoNum type="arabicPeriod"/>
            </a:pPr>
            <a:endParaRPr lang="en-US" dirty="0"/>
          </a:p>
          <a:p>
            <a:pPr marL="514350" indent="-514350">
              <a:buAutoNum type="arabicPeriod"/>
            </a:pPr>
            <a:endParaRPr lang="en-US" dirty="0"/>
          </a:p>
        </p:txBody>
      </p:sp>
      <p:pic>
        <p:nvPicPr>
          <p:cNvPr id="4" name="Picture 3">
            <a:extLst>
              <a:ext uri="{FF2B5EF4-FFF2-40B4-BE49-F238E27FC236}">
                <a16:creationId xmlns:a16="http://schemas.microsoft.com/office/drawing/2014/main" id="{7BCAF426-AC12-6D4C-8CDB-5F69091CC334}"/>
              </a:ext>
            </a:extLst>
          </p:cNvPr>
          <p:cNvPicPr>
            <a:picLocks noChangeAspect="1"/>
          </p:cNvPicPr>
          <p:nvPr/>
        </p:nvPicPr>
        <p:blipFill>
          <a:blip r:embed="rId2"/>
          <a:stretch>
            <a:fillRect/>
          </a:stretch>
        </p:blipFill>
        <p:spPr>
          <a:xfrm>
            <a:off x="1" y="0"/>
            <a:ext cx="1282262" cy="1375715"/>
          </a:xfrm>
          <a:prstGeom prst="rect">
            <a:avLst/>
          </a:prstGeom>
        </p:spPr>
      </p:pic>
    </p:spTree>
    <p:extLst>
      <p:ext uri="{BB962C8B-B14F-4D97-AF65-F5344CB8AC3E}">
        <p14:creationId xmlns:p14="http://schemas.microsoft.com/office/powerpoint/2010/main" val="15441960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4">
            <a:extLst>
              <a:ext uri="{FF2B5EF4-FFF2-40B4-BE49-F238E27FC236}">
                <a16:creationId xmlns:a16="http://schemas.microsoft.com/office/drawing/2014/main" id="{A99A2DFB-B7D5-A64A-9631-C8814C7A26C1}"/>
              </a:ext>
            </a:extLst>
          </p:cNvPr>
          <p:cNvGraphicFramePr>
            <a:graphicFrameLocks/>
          </p:cNvGraphicFramePr>
          <p:nvPr>
            <p:extLst>
              <p:ext uri="{D42A27DB-BD31-4B8C-83A1-F6EECF244321}">
                <p14:modId xmlns:p14="http://schemas.microsoft.com/office/powerpoint/2010/main" val="1708701637"/>
              </p:ext>
            </p:extLst>
          </p:nvPr>
        </p:nvGraphicFramePr>
        <p:xfrm>
          <a:off x="1282263" y="110484"/>
          <a:ext cx="10657489" cy="6441417"/>
        </p:xfrm>
        <a:graphic>
          <a:graphicData uri="http://schemas.openxmlformats.org/drawingml/2006/table">
            <a:tbl>
              <a:tblPr firstRow="1" bandRow="1">
                <a:tableStyleId>{5C22544A-7EE6-4342-B048-85BDC9FD1C3A}</a:tableStyleId>
              </a:tblPr>
              <a:tblGrid>
                <a:gridCol w="1518353">
                  <a:extLst>
                    <a:ext uri="{9D8B030D-6E8A-4147-A177-3AD203B41FA5}">
                      <a16:colId xmlns:a16="http://schemas.microsoft.com/office/drawing/2014/main" val="2985679030"/>
                    </a:ext>
                  </a:extLst>
                </a:gridCol>
                <a:gridCol w="9139136">
                  <a:extLst>
                    <a:ext uri="{9D8B030D-6E8A-4147-A177-3AD203B41FA5}">
                      <a16:colId xmlns:a16="http://schemas.microsoft.com/office/drawing/2014/main" val="1841674284"/>
                    </a:ext>
                  </a:extLst>
                </a:gridCol>
              </a:tblGrid>
              <a:tr h="665551">
                <a:tc gridSpan="2">
                  <a:txBody>
                    <a:bodyPr/>
                    <a:lstStyle/>
                    <a:p>
                      <a:pPr algn="ctr"/>
                      <a:r>
                        <a:rPr lang="en-GB" sz="1000" b="1" dirty="0">
                          <a:effectLst/>
                          <a:latin typeface="Arial" panose="020B0604020202020204" pitchFamily="34" charset="0"/>
                          <a:ea typeface="Calibri" panose="020F0502020204030204" pitchFamily="34" charset="0"/>
                          <a:cs typeface="Times New Roman" panose="02020603050405020304" pitchFamily="18" charset="0"/>
                        </a:rPr>
                        <a:t> </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algn="ctr"/>
                      <a:r>
                        <a:rPr lang="en-GB" sz="1400" b="1" dirty="0">
                          <a:effectLst/>
                          <a:latin typeface="Arial" panose="020B0604020202020204" pitchFamily="34" charset="0"/>
                          <a:ea typeface="Calibri" panose="020F0502020204030204" pitchFamily="34" charset="0"/>
                          <a:cs typeface="Times New Roman" panose="02020603050405020304" pitchFamily="18" charset="0"/>
                        </a:rPr>
                        <a:t>Micro-GP Team win-wins</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dirty="0">
                          <a:solidFill>
                            <a:schemeClr val="bg1"/>
                          </a:solidFill>
                          <a:hlinkClick r:id="rId2">
                            <a:extLst>
                              <a:ext uri="{A12FA001-AC4F-418D-AE19-62706E023703}">
                                <ahyp:hlinkClr xmlns:ahyp="http://schemas.microsoft.com/office/drawing/2018/hyperlinkcolor" val="tx"/>
                              </a:ext>
                            </a:extLst>
                          </a:hlinkClick>
                        </a:rPr>
                        <a:t>https://handyapproachtocare.com</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algn="ctr"/>
                      <a:r>
                        <a:rPr lang="en-GB" sz="1000" dirty="0">
                          <a:effectLst/>
                          <a:latin typeface="Arial" panose="020B0604020202020204" pitchFamily="34" charset="0"/>
                          <a:ea typeface="Calibri" panose="020F0502020204030204" pitchFamily="34" charset="0"/>
                          <a:cs typeface="Times New Roman" panose="02020603050405020304" pitchFamily="18" charset="0"/>
                        </a:rPr>
                        <a:t> </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en-US"/>
                    </a:p>
                  </a:txBody>
                  <a:tcPr/>
                </a:tc>
                <a:extLst>
                  <a:ext uri="{0D108BD9-81ED-4DB2-BD59-A6C34878D82A}">
                    <a16:rowId xmlns:a16="http://schemas.microsoft.com/office/drawing/2014/main" val="1287223896"/>
                  </a:ext>
                </a:extLst>
              </a:tr>
              <a:tr h="434055">
                <a:tc>
                  <a:txBody>
                    <a:bodyPr/>
                    <a:lstStyle/>
                    <a:p>
                      <a:pPr algn="ctr"/>
                      <a:r>
                        <a:rPr lang="en-GB" sz="1200" b="1" dirty="0">
                          <a:effectLst/>
                          <a:latin typeface="Arial" panose="020B0604020202020204" pitchFamily="34" charset="0"/>
                          <a:ea typeface="Calibri" panose="020F0502020204030204" pitchFamily="34" charset="0"/>
                          <a:cs typeface="Times New Roman" panose="02020603050405020304" pitchFamily="18" charset="0"/>
                        </a:rPr>
                        <a:t>Access</a:t>
                      </a:r>
                      <a:endParaRPr lang="en-GB"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en-GB" sz="1000" dirty="0">
                          <a:effectLst/>
                          <a:latin typeface="Arial" panose="020B0604020202020204" pitchFamily="34" charset="0"/>
                          <a:ea typeface="Calibri" panose="020F0502020204030204" pitchFamily="34" charset="0"/>
                          <a:cs typeface="Times New Roman" panose="02020603050405020304" pitchFamily="18" charset="0"/>
                        </a:rPr>
                        <a:t>Reduce access at a micro-level, opportunities to have conversations inviting change, trauma informed care approach manage anxiety of frequent attenders </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r>
                        <a:rPr lang="en-GB" sz="1000" dirty="0">
                          <a:effectLst/>
                          <a:latin typeface="Arial" panose="020B0604020202020204" pitchFamily="34" charset="0"/>
                          <a:ea typeface="Calibri" panose="020F0502020204030204" pitchFamily="34" charset="0"/>
                          <a:cs typeface="Times New Roman" panose="02020603050405020304" pitchFamily="18" charset="0"/>
                        </a:rPr>
                        <a:t> </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289853709"/>
                  </a:ext>
                </a:extLst>
              </a:tr>
              <a:tr h="630456">
                <a:tc>
                  <a:txBody>
                    <a:bodyPr/>
                    <a:lstStyle/>
                    <a:p>
                      <a:pPr algn="ctr"/>
                      <a:r>
                        <a:rPr lang="en-GB" sz="1200" b="1">
                          <a:effectLst/>
                          <a:latin typeface="Arial" panose="020B0604020202020204" pitchFamily="34" charset="0"/>
                          <a:ea typeface="Calibri" panose="020F0502020204030204" pitchFamily="34" charset="0"/>
                          <a:cs typeface="Times New Roman" panose="02020603050405020304" pitchFamily="18" charset="0"/>
                        </a:rPr>
                        <a:t>GP Retention  </a:t>
                      </a:r>
                      <a:endParaRPr lang="en-GB" sz="1200" b="1">
                        <a:effectLst/>
                        <a:latin typeface="Calibri" panose="020F0502020204030204" pitchFamily="34" charset="0"/>
                        <a:ea typeface="Calibri" panose="020F0502020204030204" pitchFamily="34" charset="0"/>
                        <a:cs typeface="Times New Roman" panose="02020603050405020304" pitchFamily="18" charset="0"/>
                      </a:endParaRPr>
                    </a:p>
                    <a:p>
                      <a:pPr algn="ctr"/>
                      <a:r>
                        <a:rPr lang="en-GB" sz="1200" b="1">
                          <a:effectLst/>
                          <a:latin typeface="Arial" panose="020B0604020202020204" pitchFamily="34" charset="0"/>
                          <a:ea typeface="Calibri" panose="020F0502020204030204" pitchFamily="34" charset="0"/>
                          <a:cs typeface="Times New Roman" panose="02020603050405020304" pitchFamily="18" charset="0"/>
                        </a:rPr>
                        <a:t>Appraisal</a:t>
                      </a:r>
                      <a:endParaRPr lang="en-GB" sz="1200" b="1">
                        <a:effectLst/>
                        <a:latin typeface="Calibri" panose="020F0502020204030204" pitchFamily="34" charset="0"/>
                        <a:ea typeface="Calibri" panose="020F0502020204030204" pitchFamily="34" charset="0"/>
                        <a:cs typeface="Times New Roman" panose="02020603050405020304" pitchFamily="18" charset="0"/>
                      </a:endParaRPr>
                    </a:p>
                    <a:p>
                      <a:pPr algn="ctr"/>
                      <a:r>
                        <a:rPr lang="en-GB" sz="1200" b="1">
                          <a:effectLst/>
                          <a:latin typeface="Arial" panose="020B0604020202020204" pitchFamily="34" charset="0"/>
                          <a:ea typeface="Calibri" panose="020F0502020204030204" pitchFamily="34" charset="0"/>
                          <a:cs typeface="Times New Roman" panose="02020603050405020304" pitchFamily="18" charset="0"/>
                        </a:rPr>
                        <a:t>GMC</a:t>
                      </a:r>
                      <a:endParaRPr lang="en-GB" sz="12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en-GB" sz="1000">
                          <a:effectLst/>
                          <a:latin typeface="Arial" panose="020B0604020202020204" pitchFamily="34" charset="0"/>
                          <a:ea typeface="Calibri" panose="020F0502020204030204" pitchFamily="34" charset="0"/>
                          <a:cs typeface="Times New Roman" panose="02020603050405020304" pitchFamily="18" charset="0"/>
                        </a:rPr>
                        <a:t>Belonging – relating to a known group of GPs and being ‘known’ and relating to a known group of GPs</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p>
                      <a:r>
                        <a:rPr lang="en-GB" sz="1000">
                          <a:effectLst/>
                          <a:latin typeface="Arial" panose="020B0604020202020204" pitchFamily="34" charset="0"/>
                          <a:ea typeface="Calibri" panose="020F0502020204030204" pitchFamily="34" charset="0"/>
                          <a:cs typeface="Times New Roman" panose="02020603050405020304" pitchFamily="18" charset="0"/>
                        </a:rPr>
                        <a:t>Competency – learning from colleagues</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p>
                      <a:r>
                        <a:rPr lang="en-GB" sz="1000">
                          <a:effectLst/>
                          <a:latin typeface="Arial" panose="020B0604020202020204" pitchFamily="34" charset="0"/>
                          <a:ea typeface="Calibri" panose="020F0502020204030204" pitchFamily="34" charset="0"/>
                          <a:cs typeface="Times New Roman" panose="02020603050405020304" pitchFamily="18" charset="0"/>
                        </a:rPr>
                        <a:t>Autonomy - to test ideas for scale up </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p>
                      <a:r>
                        <a:rPr lang="en-GB" sz="1000">
                          <a:effectLst/>
                          <a:latin typeface="Arial" panose="020B0604020202020204" pitchFamily="34" charset="0"/>
                          <a:ea typeface="Calibri" panose="020F0502020204030204" pitchFamily="34" charset="0"/>
                          <a:cs typeface="Times New Roman" panose="02020603050405020304" pitchFamily="18" charset="0"/>
                        </a:rPr>
                        <a:t> </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009107388"/>
                  </a:ext>
                </a:extLst>
              </a:tr>
              <a:tr h="472842">
                <a:tc>
                  <a:txBody>
                    <a:bodyPr/>
                    <a:lstStyle/>
                    <a:p>
                      <a:pPr algn="ctr"/>
                      <a:r>
                        <a:rPr lang="en-GB" sz="1200" b="1">
                          <a:effectLst/>
                          <a:latin typeface="Arial" panose="020B0604020202020204" pitchFamily="34" charset="0"/>
                          <a:ea typeface="Calibri" panose="020F0502020204030204" pitchFamily="34" charset="0"/>
                          <a:cs typeface="Times New Roman" panose="02020603050405020304" pitchFamily="18" charset="0"/>
                        </a:rPr>
                        <a:t>CQC </a:t>
                      </a:r>
                      <a:endParaRPr lang="en-GB" sz="12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en-GB" sz="1000" dirty="0">
                          <a:effectLst/>
                          <a:latin typeface="Arial" panose="020B0604020202020204" pitchFamily="34" charset="0"/>
                          <a:ea typeface="Calibri" panose="020F0502020204030204" pitchFamily="34" charset="0"/>
                          <a:cs typeface="Times New Roman" panose="02020603050405020304" pitchFamily="18" charset="0"/>
                        </a:rPr>
                        <a:t>Increased safety, second opinion, less handovers/handoffs (Safeguarding reviews show poor care associated with multiple handovers), virtual platform can enable connectivity for GPs who need to shield/ work from home </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r>
                        <a:rPr lang="en-GB" sz="1000" dirty="0">
                          <a:effectLst/>
                          <a:latin typeface="Arial" panose="020B0604020202020204" pitchFamily="34" charset="0"/>
                          <a:ea typeface="Calibri" panose="020F0502020204030204" pitchFamily="34" charset="0"/>
                          <a:cs typeface="Times New Roman" panose="02020603050405020304" pitchFamily="18" charset="0"/>
                        </a:rPr>
                        <a:t> </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62097106"/>
                  </a:ext>
                </a:extLst>
              </a:tr>
              <a:tr h="381442">
                <a:tc>
                  <a:txBody>
                    <a:bodyPr/>
                    <a:lstStyle/>
                    <a:p>
                      <a:pPr algn="ctr"/>
                      <a:r>
                        <a:rPr lang="en-GB" sz="1200" b="1">
                          <a:effectLst/>
                          <a:latin typeface="Arial" panose="020B0604020202020204" pitchFamily="34" charset="0"/>
                          <a:ea typeface="Calibri" panose="020F0502020204030204" pitchFamily="34" charset="0"/>
                          <a:cs typeface="Times New Roman" panose="02020603050405020304" pitchFamily="18" charset="0"/>
                        </a:rPr>
                        <a:t>Commissioning </a:t>
                      </a:r>
                      <a:endParaRPr lang="en-GB" sz="12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en-GB" sz="1000">
                          <a:effectLst/>
                          <a:latin typeface="Arial" panose="020B0604020202020204" pitchFamily="34" charset="0"/>
                          <a:ea typeface="Calibri" panose="020F0502020204030204" pitchFamily="34" charset="0"/>
                          <a:cs typeface="Times New Roman" panose="02020603050405020304" pitchFamily="18" charset="0"/>
                        </a:rPr>
                        <a:t>Reduce system costs through less: tests, investigations, referrals </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p>
                      <a:r>
                        <a:rPr lang="en-GB" sz="1000">
                          <a:effectLst/>
                          <a:latin typeface="Arial" panose="020B0604020202020204" pitchFamily="34" charset="0"/>
                          <a:ea typeface="Calibri" panose="020F0502020204030204" pitchFamily="34" charset="0"/>
                          <a:cs typeface="Times New Roman" panose="02020603050405020304" pitchFamily="18" charset="0"/>
                        </a:rPr>
                        <a:t> </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217631864"/>
                  </a:ext>
                </a:extLst>
              </a:tr>
              <a:tr h="472842">
                <a:tc>
                  <a:txBody>
                    <a:bodyPr/>
                    <a:lstStyle/>
                    <a:p>
                      <a:pPr algn="ctr"/>
                      <a:r>
                        <a:rPr lang="en-GB" sz="1200" b="1">
                          <a:effectLst/>
                          <a:latin typeface="Arial" panose="020B0604020202020204" pitchFamily="34" charset="0"/>
                          <a:ea typeface="Calibri" panose="020F0502020204030204" pitchFamily="34" charset="0"/>
                          <a:cs typeface="Times New Roman" panose="02020603050405020304" pitchFamily="18" charset="0"/>
                        </a:rPr>
                        <a:t>Environment </a:t>
                      </a:r>
                      <a:endParaRPr lang="en-GB" sz="12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en-GB" sz="1000" dirty="0">
                          <a:effectLst/>
                          <a:latin typeface="Arial" panose="020B0604020202020204" pitchFamily="34" charset="0"/>
                          <a:ea typeface="Calibri" panose="020F0502020204030204" pitchFamily="34" charset="0"/>
                          <a:cs typeface="Times New Roman" panose="02020603050405020304" pitchFamily="18" charset="0"/>
                        </a:rPr>
                        <a:t>Less waste, reduced carbon footprint through less visits, less prescriptions opportunities to work more closely with social prescribers</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r>
                        <a:rPr lang="en-GB" sz="1000" dirty="0">
                          <a:effectLst/>
                          <a:latin typeface="Arial" panose="020B0604020202020204" pitchFamily="34" charset="0"/>
                          <a:ea typeface="Calibri" panose="020F0502020204030204" pitchFamily="34" charset="0"/>
                          <a:cs typeface="Times New Roman" panose="02020603050405020304" pitchFamily="18" charset="0"/>
                        </a:rPr>
                        <a:t>Data can track hand over e.g., number of clinical contacts</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r>
                        <a:rPr lang="en-GB" sz="1000" dirty="0">
                          <a:effectLst/>
                          <a:latin typeface="Arial" panose="020B0604020202020204" pitchFamily="34" charset="0"/>
                          <a:ea typeface="Calibri" panose="020F0502020204030204" pitchFamily="34" charset="0"/>
                          <a:cs typeface="Times New Roman" panose="02020603050405020304" pitchFamily="18" charset="0"/>
                        </a:rPr>
                        <a:t> </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851188625"/>
                  </a:ext>
                </a:extLst>
              </a:tr>
              <a:tr h="472842">
                <a:tc>
                  <a:txBody>
                    <a:bodyPr/>
                    <a:lstStyle/>
                    <a:p>
                      <a:pPr algn="ctr"/>
                      <a:r>
                        <a:rPr lang="en-GB" sz="1200" b="1">
                          <a:effectLst/>
                          <a:latin typeface="Arial" panose="020B0604020202020204" pitchFamily="34" charset="0"/>
                          <a:ea typeface="Calibri" panose="020F0502020204030204" pitchFamily="34" charset="0"/>
                          <a:cs typeface="Times New Roman" panose="02020603050405020304" pitchFamily="18" charset="0"/>
                        </a:rPr>
                        <a:t>Quality of care </a:t>
                      </a:r>
                      <a:endParaRPr lang="en-GB" sz="12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en-GB" sz="1000" dirty="0">
                          <a:effectLst/>
                          <a:latin typeface="Arial" panose="020B0604020202020204" pitchFamily="34" charset="0"/>
                          <a:ea typeface="Calibri" panose="020F0502020204030204" pitchFamily="34" charset="0"/>
                          <a:cs typeface="Times New Roman" panose="02020603050405020304" pitchFamily="18" charset="0"/>
                        </a:rPr>
                        <a:t>Shared decisions with patients with a known group of GPs, less anonymous especially in areas of deprivation, share different and complementary styles of working, reduce overdiagnosis and overtreatment </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r>
                        <a:rPr lang="en-GB" sz="1000" dirty="0">
                          <a:effectLst/>
                          <a:latin typeface="Arial" panose="020B0604020202020204" pitchFamily="34" charset="0"/>
                          <a:ea typeface="Calibri" panose="020F0502020204030204" pitchFamily="34" charset="0"/>
                          <a:cs typeface="Times New Roman" panose="02020603050405020304" pitchFamily="18" charset="0"/>
                        </a:rPr>
                        <a:t> </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075210561"/>
                  </a:ext>
                </a:extLst>
              </a:tr>
              <a:tr h="694488">
                <a:tc>
                  <a:txBody>
                    <a:bodyPr/>
                    <a:lstStyle/>
                    <a:p>
                      <a:pPr algn="ctr"/>
                      <a:r>
                        <a:rPr lang="en-GB" sz="1200" b="1">
                          <a:effectLst/>
                          <a:latin typeface="Arial" panose="020B0604020202020204" pitchFamily="34" charset="0"/>
                          <a:ea typeface="Calibri" panose="020F0502020204030204" pitchFamily="34" charset="0"/>
                          <a:cs typeface="Times New Roman" panose="02020603050405020304" pitchFamily="18" charset="0"/>
                        </a:rPr>
                        <a:t>Three-dimensional knowledge and learning </a:t>
                      </a:r>
                      <a:endParaRPr lang="en-GB" sz="12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en-GB" sz="10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Meaning, mastery, motivation, and curiosity through t</a:t>
                      </a:r>
                      <a:r>
                        <a:rPr lang="en-GB" sz="1000">
                          <a:effectLst/>
                          <a:latin typeface="Arial" panose="020B0604020202020204" pitchFamily="34" charset="0"/>
                          <a:ea typeface="Calibri" panose="020F0502020204030204" pitchFamily="34" charset="0"/>
                          <a:cs typeface="Times New Roman" panose="02020603050405020304" pitchFamily="18" charset="0"/>
                        </a:rPr>
                        <a:t>racking of patient symptom trajectory, share ‘soft-intelligence’ from visits, can expand on ‘thin’ clinical record which is short on the details of the lived life of patients especially if only known on a digital platform, provide interpretational care </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p>
                      <a:r>
                        <a:rPr lang="en-GB" sz="1000">
                          <a:effectLst/>
                          <a:latin typeface="Arial" panose="020B0604020202020204" pitchFamily="34" charset="0"/>
                          <a:ea typeface="Calibri" panose="020F0502020204030204" pitchFamily="34" charset="0"/>
                          <a:cs typeface="Times New Roman" panose="02020603050405020304" pitchFamily="18" charset="0"/>
                        </a:rPr>
                        <a:t> </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628632693"/>
                  </a:ext>
                </a:extLst>
              </a:tr>
              <a:tr h="472842">
                <a:tc>
                  <a:txBody>
                    <a:bodyPr/>
                    <a:lstStyle/>
                    <a:p>
                      <a:pPr algn="ctr"/>
                      <a:r>
                        <a:rPr lang="en-GB" sz="1200" b="1">
                          <a:effectLst/>
                          <a:latin typeface="Arial" panose="020B0604020202020204" pitchFamily="34" charset="0"/>
                          <a:ea typeface="Calibri" panose="020F0502020204030204" pitchFamily="34" charset="0"/>
                          <a:cs typeface="Times New Roman" panose="02020603050405020304" pitchFamily="18" charset="0"/>
                        </a:rPr>
                        <a:t>GP Partners </a:t>
                      </a:r>
                      <a:endParaRPr lang="en-GB" sz="12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en-GB" sz="1000">
                          <a:effectLst/>
                          <a:latin typeface="Arial" panose="020B0604020202020204" pitchFamily="34" charset="0"/>
                          <a:ea typeface="Calibri" panose="020F0502020204030204" pitchFamily="34" charset="0"/>
                          <a:cs typeface="Times New Roman" panose="02020603050405020304" pitchFamily="18" charset="0"/>
                        </a:rPr>
                        <a:t>Succession planning embedded early throughout the system, incentivise small teams, different role as leaders in bringing information from the centre into the team </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p>
                      <a:r>
                        <a:rPr lang="en-GB" sz="1000">
                          <a:effectLst/>
                          <a:latin typeface="Arial" panose="020B0604020202020204" pitchFamily="34" charset="0"/>
                          <a:ea typeface="Calibri" panose="020F0502020204030204" pitchFamily="34" charset="0"/>
                          <a:cs typeface="Times New Roman" panose="02020603050405020304" pitchFamily="18" charset="0"/>
                        </a:rPr>
                        <a:t> </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767557278"/>
                  </a:ext>
                </a:extLst>
              </a:tr>
              <a:tr h="381442">
                <a:tc>
                  <a:txBody>
                    <a:bodyPr/>
                    <a:lstStyle/>
                    <a:p>
                      <a:pPr algn="ctr"/>
                      <a:r>
                        <a:rPr lang="en-GB" sz="1200" b="1">
                          <a:effectLst/>
                          <a:latin typeface="Arial" panose="020B0604020202020204" pitchFamily="34" charset="0"/>
                          <a:ea typeface="Calibri" panose="020F0502020204030204" pitchFamily="34" charset="0"/>
                          <a:cs typeface="Times New Roman" panose="02020603050405020304" pitchFamily="18" charset="0"/>
                        </a:rPr>
                        <a:t>Salaried GPs </a:t>
                      </a:r>
                      <a:endParaRPr lang="en-GB" sz="12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en-GB" sz="1000">
                          <a:effectLst/>
                          <a:latin typeface="Arial" panose="020B0604020202020204" pitchFamily="34" charset="0"/>
                          <a:ea typeface="Calibri" panose="020F0502020204030204" pitchFamily="34" charset="0"/>
                          <a:cs typeface="Times New Roman" panose="02020603050405020304" pitchFamily="18" charset="0"/>
                        </a:rPr>
                        <a:t>Sense of ownership and control, reveal talents and interests, build commitment to their patient list, develop management skills </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p>
                      <a:r>
                        <a:rPr lang="en-GB" sz="1000">
                          <a:effectLst/>
                          <a:latin typeface="Arial" panose="020B0604020202020204" pitchFamily="34" charset="0"/>
                          <a:ea typeface="Calibri" panose="020F0502020204030204" pitchFamily="34" charset="0"/>
                          <a:cs typeface="Times New Roman" panose="02020603050405020304" pitchFamily="18" charset="0"/>
                        </a:rPr>
                        <a:t> </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60105487"/>
                  </a:ext>
                </a:extLst>
              </a:tr>
              <a:tr h="472842">
                <a:tc>
                  <a:txBody>
                    <a:bodyPr/>
                    <a:lstStyle/>
                    <a:p>
                      <a:pPr algn="ctr"/>
                      <a:r>
                        <a:rPr lang="en-GB" sz="1200" b="1">
                          <a:effectLst/>
                          <a:latin typeface="Arial" panose="020B0604020202020204" pitchFamily="34" charset="0"/>
                          <a:ea typeface="Calibri" panose="020F0502020204030204" pitchFamily="34" charset="0"/>
                          <a:cs typeface="Times New Roman" panose="02020603050405020304" pitchFamily="18" charset="0"/>
                        </a:rPr>
                        <a:t>Locums </a:t>
                      </a:r>
                      <a:endParaRPr lang="en-GB" sz="12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en-GB" sz="1000">
                          <a:effectLst/>
                          <a:latin typeface="Arial" panose="020B0604020202020204" pitchFamily="34" charset="0"/>
                          <a:ea typeface="Calibri" panose="020F0502020204030204" pitchFamily="34" charset="0"/>
                          <a:cs typeface="Times New Roman" panose="02020603050405020304" pitchFamily="18" charset="0"/>
                        </a:rPr>
                        <a:t>Sense of belonging and inclusion - come into same team each time when cover at practice, learn about cases, constructive feedback to support leaning and commitment </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p>
                      <a:r>
                        <a:rPr lang="en-GB" sz="1000">
                          <a:effectLst/>
                          <a:latin typeface="Arial" panose="020B0604020202020204" pitchFamily="34" charset="0"/>
                          <a:ea typeface="Calibri" panose="020F0502020204030204" pitchFamily="34" charset="0"/>
                          <a:cs typeface="Times New Roman" panose="02020603050405020304" pitchFamily="18" charset="0"/>
                        </a:rPr>
                        <a:t> </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532752297"/>
                  </a:ext>
                </a:extLst>
              </a:tr>
              <a:tr h="472842">
                <a:tc>
                  <a:txBody>
                    <a:bodyPr/>
                    <a:lstStyle/>
                    <a:p>
                      <a:pPr algn="ctr"/>
                      <a:r>
                        <a:rPr lang="en-GB" sz="1200" b="1">
                          <a:effectLst/>
                          <a:latin typeface="Arial" panose="020B0604020202020204" pitchFamily="34" charset="0"/>
                          <a:ea typeface="Calibri" panose="020F0502020204030204" pitchFamily="34" charset="0"/>
                          <a:cs typeface="Times New Roman" panose="02020603050405020304" pitchFamily="18" charset="0"/>
                        </a:rPr>
                        <a:t>Older GPs </a:t>
                      </a:r>
                      <a:endParaRPr lang="en-GB" sz="12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en-GB" sz="1000">
                          <a:effectLst/>
                          <a:latin typeface="Arial" panose="020B0604020202020204" pitchFamily="34" charset="0"/>
                          <a:ea typeface="Calibri" panose="020F0502020204030204" pitchFamily="34" charset="0"/>
                          <a:cs typeface="Times New Roman" panose="02020603050405020304" pitchFamily="18" charset="0"/>
                        </a:rPr>
                        <a:t>Retain in micro-team as step down/ reduce sessions, can bring expertise, knowledge of lived life of patient, contribute in different way e.g., clinical supervision in high-risk cohorts </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p>
                      <a:r>
                        <a:rPr lang="en-GB" sz="1000">
                          <a:effectLst/>
                          <a:latin typeface="Arial" panose="020B0604020202020204" pitchFamily="34" charset="0"/>
                          <a:ea typeface="Calibri" panose="020F0502020204030204" pitchFamily="34" charset="0"/>
                          <a:cs typeface="Times New Roman" panose="02020603050405020304" pitchFamily="18" charset="0"/>
                        </a:rPr>
                        <a:t> </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305729373"/>
                  </a:ext>
                </a:extLst>
              </a:tr>
              <a:tr h="381442">
                <a:tc>
                  <a:txBody>
                    <a:bodyPr/>
                    <a:lstStyle/>
                    <a:p>
                      <a:pPr algn="ctr"/>
                      <a:r>
                        <a:rPr lang="en-GB" sz="1200" b="1" dirty="0">
                          <a:effectLst/>
                          <a:latin typeface="Arial" panose="020B0604020202020204" pitchFamily="34" charset="0"/>
                          <a:ea typeface="Calibri" panose="020F0502020204030204" pitchFamily="34" charset="0"/>
                          <a:cs typeface="Times New Roman" panose="02020603050405020304" pitchFamily="18" charset="0"/>
                        </a:rPr>
                        <a:t>QI </a:t>
                      </a:r>
                      <a:endParaRPr lang="en-GB"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en-GB" sz="1000" dirty="0">
                          <a:effectLst/>
                          <a:latin typeface="Arial" panose="020B0604020202020204" pitchFamily="34" charset="0"/>
                          <a:ea typeface="Calibri" panose="020F0502020204030204" pitchFamily="34" charset="0"/>
                          <a:cs typeface="Times New Roman" panose="02020603050405020304" pitchFamily="18" charset="0"/>
                        </a:rPr>
                        <a:t>Small team test of ideas which can then scale up</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r>
                        <a:rPr lang="en-GB" sz="1000" dirty="0">
                          <a:effectLst/>
                          <a:latin typeface="Arial" panose="020B0604020202020204" pitchFamily="34" charset="0"/>
                          <a:ea typeface="Calibri" panose="020F0502020204030204" pitchFamily="34" charset="0"/>
                          <a:cs typeface="Times New Roman" panose="02020603050405020304" pitchFamily="18" charset="0"/>
                        </a:rPr>
                        <a:t> </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594384768"/>
                  </a:ext>
                </a:extLst>
              </a:tr>
            </a:tbl>
          </a:graphicData>
        </a:graphic>
      </p:graphicFrame>
      <p:pic>
        <p:nvPicPr>
          <p:cNvPr id="3" name="Picture 2">
            <a:extLst>
              <a:ext uri="{FF2B5EF4-FFF2-40B4-BE49-F238E27FC236}">
                <a16:creationId xmlns:a16="http://schemas.microsoft.com/office/drawing/2014/main" id="{528C5DEC-28D1-4E4C-A82D-3579217EA038}"/>
              </a:ext>
            </a:extLst>
          </p:cNvPr>
          <p:cNvPicPr>
            <a:picLocks noChangeAspect="1"/>
          </p:cNvPicPr>
          <p:nvPr/>
        </p:nvPicPr>
        <p:blipFill>
          <a:blip r:embed="rId3"/>
          <a:stretch>
            <a:fillRect/>
          </a:stretch>
        </p:blipFill>
        <p:spPr>
          <a:xfrm>
            <a:off x="1" y="0"/>
            <a:ext cx="1282262" cy="1375715"/>
          </a:xfrm>
          <a:prstGeom prst="rect">
            <a:avLst/>
          </a:prstGeom>
        </p:spPr>
      </p:pic>
      <p:sp>
        <p:nvSpPr>
          <p:cNvPr id="4" name="TextBox 3">
            <a:extLst>
              <a:ext uri="{FF2B5EF4-FFF2-40B4-BE49-F238E27FC236}">
                <a16:creationId xmlns:a16="http://schemas.microsoft.com/office/drawing/2014/main" id="{E2E26DA4-78C4-7643-82CC-1D606A543765}"/>
              </a:ext>
            </a:extLst>
          </p:cNvPr>
          <p:cNvSpPr txBox="1"/>
          <p:nvPr/>
        </p:nvSpPr>
        <p:spPr>
          <a:xfrm>
            <a:off x="5023945" y="202911"/>
            <a:ext cx="525517" cy="369332"/>
          </a:xfrm>
          <a:prstGeom prst="rect">
            <a:avLst/>
          </a:prstGeom>
          <a:noFill/>
        </p:spPr>
        <p:txBody>
          <a:bodyPr wrap="square" rtlCol="0">
            <a:spAutoFit/>
          </a:bodyPr>
          <a:lstStyle/>
          <a:p>
            <a:r>
              <a:rPr lang="en-US" dirty="0">
                <a:solidFill>
                  <a:schemeClr val="bg1"/>
                </a:solidFill>
              </a:rPr>
              <a:t>1.</a:t>
            </a:r>
          </a:p>
        </p:txBody>
      </p:sp>
    </p:spTree>
    <p:extLst>
      <p:ext uri="{BB962C8B-B14F-4D97-AF65-F5344CB8AC3E}">
        <p14:creationId xmlns:p14="http://schemas.microsoft.com/office/powerpoint/2010/main" val="23712052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58FB5A-2F77-8945-884A-EFDA1D09A204}"/>
              </a:ext>
            </a:extLst>
          </p:cNvPr>
          <p:cNvSpPr>
            <a:spLocks noGrp="1"/>
          </p:cNvSpPr>
          <p:nvPr>
            <p:ph type="title"/>
          </p:nvPr>
        </p:nvSpPr>
        <p:spPr>
          <a:xfrm>
            <a:off x="2070538" y="0"/>
            <a:ext cx="8271642" cy="864584"/>
          </a:xfrm>
        </p:spPr>
        <p:txBody>
          <a:bodyPr>
            <a:normAutofit/>
          </a:bodyPr>
          <a:lstStyle/>
          <a:p>
            <a:pPr algn="ctr"/>
            <a:r>
              <a:rPr lang="en-US" sz="2800" dirty="0">
                <a:latin typeface="+mn-lt"/>
              </a:rPr>
              <a:t>2. Micro-GP Teams - FAQ</a:t>
            </a:r>
          </a:p>
        </p:txBody>
      </p:sp>
      <p:sp>
        <p:nvSpPr>
          <p:cNvPr id="3" name="Content Placeholder 2">
            <a:extLst>
              <a:ext uri="{FF2B5EF4-FFF2-40B4-BE49-F238E27FC236}">
                <a16:creationId xmlns:a16="http://schemas.microsoft.com/office/drawing/2014/main" id="{661B671F-43C8-7D4D-B825-B24323935714}"/>
              </a:ext>
            </a:extLst>
          </p:cNvPr>
          <p:cNvSpPr>
            <a:spLocks noGrp="1"/>
          </p:cNvSpPr>
          <p:nvPr>
            <p:ph idx="1"/>
          </p:nvPr>
        </p:nvSpPr>
        <p:spPr>
          <a:xfrm>
            <a:off x="1566040" y="672662"/>
            <a:ext cx="10402615" cy="5938345"/>
          </a:xfrm>
        </p:spPr>
        <p:txBody>
          <a:bodyPr>
            <a:noAutofit/>
          </a:bodyPr>
          <a:lstStyle/>
          <a:p>
            <a:pPr marL="0" indent="0">
              <a:buNone/>
            </a:pPr>
            <a:r>
              <a:rPr lang="en-GB" sz="1200" b="1" dirty="0"/>
              <a:t>1. Who gets to make the decision about GP micro-teams?</a:t>
            </a:r>
            <a:br>
              <a:rPr lang="en-GB" sz="1200" dirty="0"/>
            </a:br>
            <a:r>
              <a:rPr lang="en-GB" sz="1200" dirty="0"/>
              <a:t>Varies but in most practices currently it is GP Partners who make these decisions</a:t>
            </a:r>
            <a:br>
              <a:rPr lang="en-GB" sz="1200" dirty="0"/>
            </a:br>
            <a:br>
              <a:rPr lang="en-GB" sz="1200" b="1" dirty="0"/>
            </a:br>
            <a:r>
              <a:rPr lang="en-GB" sz="1200" b="1" dirty="0"/>
              <a:t>2. How do you deal with differences in styles of working?</a:t>
            </a:r>
            <a:br>
              <a:rPr lang="en-GB" sz="1200" dirty="0"/>
            </a:br>
            <a:r>
              <a:rPr lang="en-GB" sz="1200" dirty="0"/>
              <a:t>Turn different styles in an opportunity to improve safety and/or reduce waste tests, referrals</a:t>
            </a:r>
            <a:br>
              <a:rPr lang="en-GB" sz="1200" dirty="0"/>
            </a:br>
            <a:br>
              <a:rPr lang="en-GB" sz="1200" b="1" dirty="0"/>
            </a:br>
            <a:r>
              <a:rPr lang="en-GB" sz="1200" b="1" dirty="0"/>
              <a:t>3. What if there is conflict?</a:t>
            </a:r>
            <a:br>
              <a:rPr lang="en-GB" sz="1200" b="1" dirty="0"/>
            </a:br>
            <a:r>
              <a:rPr lang="en-GB" sz="1200" dirty="0"/>
              <a:t>Get mediation.</a:t>
            </a:r>
            <a:br>
              <a:rPr lang="en-GB" sz="1200" dirty="0"/>
            </a:br>
            <a:br>
              <a:rPr lang="en-GB" sz="1200" dirty="0"/>
            </a:br>
            <a:r>
              <a:rPr lang="en-GB" sz="1200" b="1" dirty="0"/>
              <a:t>4. How can teams work together well?</a:t>
            </a:r>
            <a:br>
              <a:rPr lang="en-GB" sz="1200" dirty="0"/>
            </a:br>
            <a:r>
              <a:rPr lang="en-GB" sz="1200" dirty="0"/>
              <a:t>Use the Team Development Measure - cohesion/communication/roles and goals/team primacy. Learning needs to be addressed around respect, civility, mutual regard and co-creation of health</a:t>
            </a:r>
            <a:br>
              <a:rPr lang="en-GB" sz="1200" dirty="0"/>
            </a:br>
            <a:br>
              <a:rPr lang="en-GB" sz="1200" dirty="0"/>
            </a:br>
            <a:r>
              <a:rPr lang="en-GB" sz="1200" b="1" dirty="0"/>
              <a:t>5. How do you set up micro-teams?</a:t>
            </a:r>
            <a:br>
              <a:rPr lang="en-GB" sz="1200" dirty="0"/>
            </a:br>
            <a:r>
              <a:rPr lang="en-GB" sz="1200" dirty="0"/>
              <a:t> Group GPs into teams based on days of the week work so that each team covers the whole week based on GP micro-team for +/- 2,000 list. </a:t>
            </a:r>
            <a:br>
              <a:rPr lang="en-GB" sz="1200" dirty="0"/>
            </a:br>
            <a:br>
              <a:rPr lang="en-GB" sz="1200" dirty="0"/>
            </a:br>
            <a:r>
              <a:rPr lang="en-GB" sz="1200" b="1" dirty="0"/>
              <a:t>6. Do patients get to choose which team to be in?</a:t>
            </a:r>
            <a:br>
              <a:rPr lang="en-GB" sz="1200" dirty="0"/>
            </a:br>
            <a:r>
              <a:rPr lang="en-GB" sz="1200" dirty="0"/>
              <a:t>Ideally yes and can be a communication opportunity to coach patients in how teams work and how to use the practice and other resources</a:t>
            </a:r>
            <a:br>
              <a:rPr lang="en-GB" sz="1200" dirty="0"/>
            </a:br>
            <a:br>
              <a:rPr lang="en-GB" sz="1200" dirty="0"/>
            </a:br>
            <a:r>
              <a:rPr lang="en-GB" sz="1200" b="1" dirty="0"/>
              <a:t>7. What is the role of the GP Partner in the micro-team?</a:t>
            </a:r>
            <a:br>
              <a:rPr lang="en-GB" sz="1200" dirty="0"/>
            </a:br>
            <a:r>
              <a:rPr lang="en-GB" sz="1200" dirty="0"/>
              <a:t>Two levels as a co-clinician and as a leader from the centre i.e., bringing information from the Practice/PCN into the GP micro-team to enhance belonging in a wider system</a:t>
            </a:r>
            <a:br>
              <a:rPr lang="en-GB" sz="1200" dirty="0"/>
            </a:br>
            <a:br>
              <a:rPr lang="en-GB" sz="1200" dirty="0"/>
            </a:br>
            <a:r>
              <a:rPr lang="en-GB" sz="1200" b="1" dirty="0"/>
              <a:t>8. How do other members of the wider EPCT fit in?</a:t>
            </a:r>
            <a:br>
              <a:rPr lang="en-GB" sz="1200" dirty="0"/>
            </a:br>
            <a:r>
              <a:rPr lang="en-GB" sz="1200" dirty="0"/>
              <a:t>Ideally all GP micro-teams to have a dedicated admin/reception person who knows their list. Depending on size of practice and number of GP micro-teams will determine whether other roles i.e., PN, social prescribers, pharmacists work are dedicated to a single GP micro-team or have a case list across teams </a:t>
            </a:r>
            <a:br>
              <a:rPr lang="en-GB" sz="1200" dirty="0"/>
            </a:br>
            <a:br>
              <a:rPr lang="en-GB" sz="1200" dirty="0"/>
            </a:br>
            <a:r>
              <a:rPr lang="en-GB" sz="1200" b="1" dirty="0"/>
              <a:t>9. Can GP micro-teams be incentivised financially?</a:t>
            </a:r>
            <a:br>
              <a:rPr lang="en-GB" sz="1200" dirty="0"/>
            </a:br>
            <a:r>
              <a:rPr lang="en-GB" sz="1200" dirty="0"/>
              <a:t>Yes, practices can devolve funds to GP micro-teams to use QI to test creative ideas for sustainable care</a:t>
            </a:r>
            <a:br>
              <a:rPr lang="en-GB" sz="1200" dirty="0"/>
            </a:br>
            <a:br>
              <a:rPr lang="en-GB" sz="1200" dirty="0"/>
            </a:br>
            <a:r>
              <a:rPr lang="en-GB" sz="1200" b="1" dirty="0"/>
              <a:t>10. What is the role of commissioners in the setting up of GP micro- teams?</a:t>
            </a:r>
            <a:br>
              <a:rPr lang="en-GB" sz="1200" dirty="0"/>
            </a:br>
            <a:r>
              <a:rPr lang="en-GB" sz="1200" dirty="0"/>
              <a:t>Commissioners need to shift to measuring care based on the carbon footprint of clinical contacts across pathways spanning models of care which </a:t>
            </a:r>
            <a:r>
              <a:rPr lang="en-GB" sz="1400" dirty="0"/>
              <a:t>will capture op</a:t>
            </a:r>
            <a:r>
              <a:rPr lang="en-GB" sz="1200" dirty="0"/>
              <a:t>portunities to reduce waste in the system through minimising handovers</a:t>
            </a:r>
            <a:br>
              <a:rPr lang="en-GB" sz="1200" dirty="0"/>
            </a:br>
            <a:br>
              <a:rPr lang="en-GB" sz="1200" dirty="0"/>
            </a:br>
            <a:r>
              <a:rPr lang="en-GB" sz="1200" b="1" dirty="0"/>
              <a:t>11. How will we know GP micro-teams are making a difference to patient care?</a:t>
            </a:r>
            <a:br>
              <a:rPr lang="en-GB" sz="1200" dirty="0"/>
            </a:br>
            <a:r>
              <a:rPr lang="en-GB" sz="1200" dirty="0"/>
              <a:t>Use Team Development Measure and GP sense of personal achievement (Maslach inventory) as proxy for patient care</a:t>
            </a:r>
          </a:p>
        </p:txBody>
      </p:sp>
      <p:pic>
        <p:nvPicPr>
          <p:cNvPr id="4" name="Picture 3">
            <a:extLst>
              <a:ext uri="{FF2B5EF4-FFF2-40B4-BE49-F238E27FC236}">
                <a16:creationId xmlns:a16="http://schemas.microsoft.com/office/drawing/2014/main" id="{5F836D9B-86FC-524A-BCB1-8054E1BE1A2E}"/>
              </a:ext>
            </a:extLst>
          </p:cNvPr>
          <p:cNvPicPr>
            <a:picLocks noChangeAspect="1"/>
          </p:cNvPicPr>
          <p:nvPr/>
        </p:nvPicPr>
        <p:blipFill>
          <a:blip r:embed="rId3"/>
          <a:stretch>
            <a:fillRect/>
          </a:stretch>
        </p:blipFill>
        <p:spPr>
          <a:xfrm>
            <a:off x="1" y="0"/>
            <a:ext cx="1282262" cy="1375715"/>
          </a:xfrm>
          <a:prstGeom prst="rect">
            <a:avLst/>
          </a:prstGeom>
        </p:spPr>
      </p:pic>
    </p:spTree>
    <p:extLst>
      <p:ext uri="{BB962C8B-B14F-4D97-AF65-F5344CB8AC3E}">
        <p14:creationId xmlns:p14="http://schemas.microsoft.com/office/powerpoint/2010/main" val="22682397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8114" y="332557"/>
            <a:ext cx="10515600" cy="1325563"/>
          </a:xfrm>
        </p:spPr>
        <p:txBody>
          <a:bodyPr>
            <a:noAutofit/>
          </a:bodyPr>
          <a:lstStyle/>
          <a:p>
            <a:pPr algn="ctr"/>
            <a:r>
              <a:rPr lang="en-US" sz="2800" dirty="0">
                <a:latin typeface="+mn-lt"/>
              </a:rPr>
              <a:t>3. Revisit mission primary care – keep people well at home</a:t>
            </a:r>
            <a:br>
              <a:rPr lang="en-US" sz="3200" dirty="0"/>
            </a:br>
            <a:br>
              <a:rPr lang="en-US" sz="3200" dirty="0"/>
            </a:br>
            <a:endParaRPr lang="en-US" sz="3200" dirty="0"/>
          </a:p>
        </p:txBody>
      </p:sp>
      <p:pic>
        <p:nvPicPr>
          <p:cNvPr id="4" name="Content Placeholder 3"/>
          <p:cNvPicPr>
            <a:picLocks noGrp="1"/>
          </p:cNvPicPr>
          <p:nvPr>
            <p:ph idx="1"/>
          </p:nvPr>
        </p:nvPicPr>
        <p:blipFill>
          <a:blip r:embed="rId3">
            <a:extLst>
              <a:ext uri="{28A0092B-C50C-407E-A947-70E740481C1C}">
                <a14:useLocalDpi xmlns:a14="http://schemas.microsoft.com/office/drawing/2010/main" val="0"/>
              </a:ext>
            </a:extLst>
          </a:blip>
          <a:srcRect l="-13371" r="-13371"/>
          <a:stretch>
            <a:fillRect/>
          </a:stretch>
        </p:blipFill>
        <p:spPr bwMode="auto">
          <a:xfrm>
            <a:off x="210207" y="861849"/>
            <a:ext cx="11603421" cy="5190744"/>
          </a:xfrm>
          <a:prstGeom prst="rect">
            <a:avLst/>
          </a:prstGeom>
          <a:noFill/>
          <a:ln>
            <a:noFill/>
          </a:ln>
        </p:spPr>
      </p:pic>
      <p:sp>
        <p:nvSpPr>
          <p:cNvPr id="3" name="TextBox 2"/>
          <p:cNvSpPr txBox="1"/>
          <p:nvPr/>
        </p:nvSpPr>
        <p:spPr>
          <a:xfrm>
            <a:off x="1385565" y="6079351"/>
            <a:ext cx="6045249" cy="400110"/>
          </a:xfrm>
          <a:prstGeom prst="rect">
            <a:avLst/>
          </a:prstGeom>
          <a:noFill/>
        </p:spPr>
        <p:txBody>
          <a:bodyPr wrap="square" rtlCol="0">
            <a:spAutoFit/>
          </a:bodyPr>
          <a:lstStyle/>
          <a:p>
            <a:pPr fontAlgn="base"/>
            <a:r>
              <a:rPr lang="en-GB" sz="1000" b="1" dirty="0"/>
              <a:t>Realising the full potential of primary care:  uniting the ‘two faces’ of </a:t>
            </a:r>
            <a:r>
              <a:rPr lang="en-GB" sz="1000" b="1" dirty="0" err="1"/>
              <a:t>generalism</a:t>
            </a:r>
            <a:r>
              <a:rPr lang="en-GB" sz="1000" dirty="0"/>
              <a:t>. BJGP 2017</a:t>
            </a:r>
          </a:p>
          <a:p>
            <a:pPr fontAlgn="base"/>
            <a:r>
              <a:rPr lang="en-GB" sz="1000" dirty="0"/>
              <a:t>Joanne Reeve and Richard Byng</a:t>
            </a:r>
          </a:p>
        </p:txBody>
      </p:sp>
      <p:sp>
        <p:nvSpPr>
          <p:cNvPr id="10" name="Slide Number Placeholder 9"/>
          <p:cNvSpPr>
            <a:spLocks noGrp="1"/>
          </p:cNvSpPr>
          <p:nvPr>
            <p:ph type="sldNum" sz="quarter" idx="12"/>
          </p:nvPr>
        </p:nvSpPr>
        <p:spPr/>
        <p:txBody>
          <a:bodyPr/>
          <a:lstStyle/>
          <a:p>
            <a:fld id="{8BE6A56B-897B-9A4A-BEBD-8BFA12BFF59A}" type="slidenum">
              <a:rPr lang="en-US" smtClean="0"/>
              <a:t>12</a:t>
            </a:fld>
            <a:endParaRPr lang="en-US"/>
          </a:p>
        </p:txBody>
      </p:sp>
      <p:pic>
        <p:nvPicPr>
          <p:cNvPr id="7" name="Picture 6"/>
          <p:cNvPicPr/>
          <p:nvPr/>
        </p:nvPicPr>
        <p:blipFill>
          <a:blip r:embed="rId4">
            <a:extLst>
              <a:ext uri="{28A0092B-C50C-407E-A947-70E740481C1C}">
                <a14:useLocalDpi xmlns:a14="http://schemas.microsoft.com/office/drawing/2010/main" val="0"/>
              </a:ext>
            </a:extLst>
          </a:blip>
          <a:srcRect/>
          <a:stretch>
            <a:fillRect/>
          </a:stretch>
        </p:blipFill>
        <p:spPr bwMode="auto">
          <a:xfrm>
            <a:off x="5720878" y="3610681"/>
            <a:ext cx="375122" cy="489349"/>
          </a:xfrm>
          <a:prstGeom prst="rect">
            <a:avLst/>
          </a:prstGeom>
          <a:noFill/>
          <a:ln>
            <a:noFill/>
          </a:ln>
        </p:spPr>
      </p:pic>
      <p:pic>
        <p:nvPicPr>
          <p:cNvPr id="8" name="Picture 7">
            <a:extLst>
              <a:ext uri="{FF2B5EF4-FFF2-40B4-BE49-F238E27FC236}">
                <a16:creationId xmlns:a16="http://schemas.microsoft.com/office/drawing/2014/main" id="{27D60DC7-F53F-ED42-B6D3-88DACE250C8D}"/>
              </a:ext>
            </a:extLst>
          </p:cNvPr>
          <p:cNvPicPr>
            <a:picLocks noChangeAspect="1"/>
          </p:cNvPicPr>
          <p:nvPr/>
        </p:nvPicPr>
        <p:blipFill>
          <a:blip r:embed="rId5"/>
          <a:stretch>
            <a:fillRect/>
          </a:stretch>
        </p:blipFill>
        <p:spPr>
          <a:xfrm>
            <a:off x="1" y="0"/>
            <a:ext cx="1282262" cy="1375715"/>
          </a:xfrm>
          <a:prstGeom prst="rect">
            <a:avLst/>
          </a:prstGeom>
        </p:spPr>
      </p:pic>
    </p:spTree>
    <p:extLst>
      <p:ext uri="{BB962C8B-B14F-4D97-AF65-F5344CB8AC3E}">
        <p14:creationId xmlns:p14="http://schemas.microsoft.com/office/powerpoint/2010/main" val="9899714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a:srcRect l="59427" t="15741" r="9271" b="3518"/>
          <a:stretch/>
        </p:blipFill>
        <p:spPr>
          <a:xfrm>
            <a:off x="8176682" y="1377983"/>
            <a:ext cx="2219807" cy="2067212"/>
          </a:xfrm>
          <a:prstGeom prst="rect">
            <a:avLst/>
          </a:prstGeom>
        </p:spPr>
      </p:pic>
      <p:pic>
        <p:nvPicPr>
          <p:cNvPr id="5" name="Picture 4"/>
          <p:cNvPicPr>
            <a:picLocks noChangeAspect="1"/>
          </p:cNvPicPr>
          <p:nvPr/>
        </p:nvPicPr>
        <p:blipFill rotWithShape="1">
          <a:blip r:embed="rId4"/>
          <a:srcRect l="1695" t="12717" r="60023" b="8950"/>
          <a:stretch/>
        </p:blipFill>
        <p:spPr>
          <a:xfrm>
            <a:off x="1487717" y="1216437"/>
            <a:ext cx="2334983" cy="1791742"/>
          </a:xfrm>
          <a:prstGeom prst="rect">
            <a:avLst/>
          </a:prstGeom>
        </p:spPr>
      </p:pic>
      <p:pic>
        <p:nvPicPr>
          <p:cNvPr id="6" name="Picture 5"/>
          <p:cNvPicPr>
            <a:picLocks noChangeAspect="1"/>
          </p:cNvPicPr>
          <p:nvPr/>
        </p:nvPicPr>
        <p:blipFill rotWithShape="1">
          <a:blip r:embed="rId5"/>
          <a:srcRect l="59440" t="15926" r="9837" b="12719"/>
          <a:stretch/>
        </p:blipFill>
        <p:spPr>
          <a:xfrm>
            <a:off x="8068036" y="4334037"/>
            <a:ext cx="2437101" cy="2067520"/>
          </a:xfrm>
          <a:prstGeom prst="rect">
            <a:avLst/>
          </a:prstGeom>
        </p:spPr>
      </p:pic>
      <p:cxnSp>
        <p:nvCxnSpPr>
          <p:cNvPr id="9" name="Straight Arrow Connector 8"/>
          <p:cNvCxnSpPr>
            <a:cxnSpLocks/>
          </p:cNvCxnSpPr>
          <p:nvPr/>
        </p:nvCxnSpPr>
        <p:spPr>
          <a:xfrm>
            <a:off x="3935864" y="2184017"/>
            <a:ext cx="689419" cy="54949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1" name="Straight Arrow Connector 10"/>
          <p:cNvCxnSpPr>
            <a:cxnSpLocks/>
          </p:cNvCxnSpPr>
          <p:nvPr/>
        </p:nvCxnSpPr>
        <p:spPr>
          <a:xfrm flipH="1">
            <a:off x="7039973" y="1931247"/>
            <a:ext cx="658845" cy="718523"/>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3" name="Straight Arrow Connector 12"/>
          <p:cNvCxnSpPr/>
          <p:nvPr/>
        </p:nvCxnSpPr>
        <p:spPr>
          <a:xfrm flipH="1" flipV="1">
            <a:off x="7406011" y="3706184"/>
            <a:ext cx="807101" cy="458067"/>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pic>
        <p:nvPicPr>
          <p:cNvPr id="14" name="Picture 13"/>
          <p:cNvPicPr>
            <a:picLocks noChangeAspect="1"/>
          </p:cNvPicPr>
          <p:nvPr/>
        </p:nvPicPr>
        <p:blipFill>
          <a:blip r:embed="rId6"/>
          <a:stretch>
            <a:fillRect/>
          </a:stretch>
        </p:blipFill>
        <p:spPr>
          <a:xfrm>
            <a:off x="4685422" y="4800170"/>
            <a:ext cx="2312647" cy="1686571"/>
          </a:xfrm>
          <a:prstGeom prst="rect">
            <a:avLst/>
          </a:prstGeom>
        </p:spPr>
      </p:pic>
      <p:pic>
        <p:nvPicPr>
          <p:cNvPr id="15" name="Picture 14"/>
          <p:cNvPicPr>
            <a:picLocks noChangeAspect="1"/>
          </p:cNvPicPr>
          <p:nvPr/>
        </p:nvPicPr>
        <p:blipFill>
          <a:blip r:embed="rId7"/>
          <a:stretch>
            <a:fillRect/>
          </a:stretch>
        </p:blipFill>
        <p:spPr>
          <a:xfrm>
            <a:off x="1714047" y="3706183"/>
            <a:ext cx="2463140" cy="1864872"/>
          </a:xfrm>
          <a:prstGeom prst="rect">
            <a:avLst/>
          </a:prstGeom>
        </p:spPr>
      </p:pic>
      <p:cxnSp>
        <p:nvCxnSpPr>
          <p:cNvPr id="17" name="Straight Arrow Connector 16"/>
          <p:cNvCxnSpPr/>
          <p:nvPr/>
        </p:nvCxnSpPr>
        <p:spPr>
          <a:xfrm flipV="1">
            <a:off x="3092877" y="3312261"/>
            <a:ext cx="1084310" cy="17433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a:cxnSpLocks/>
          </p:cNvCxnSpPr>
          <p:nvPr/>
        </p:nvCxnSpPr>
        <p:spPr>
          <a:xfrm flipV="1">
            <a:off x="5558257" y="3718884"/>
            <a:ext cx="0" cy="653867"/>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3" name="TextBox 2"/>
          <p:cNvSpPr txBox="1"/>
          <p:nvPr/>
        </p:nvSpPr>
        <p:spPr>
          <a:xfrm>
            <a:off x="1583982" y="992302"/>
            <a:ext cx="2051050" cy="276999"/>
          </a:xfrm>
          <a:prstGeom prst="rect">
            <a:avLst/>
          </a:prstGeom>
          <a:noFill/>
        </p:spPr>
        <p:txBody>
          <a:bodyPr wrap="square" rtlCol="0">
            <a:spAutoFit/>
          </a:bodyPr>
          <a:lstStyle/>
          <a:p>
            <a:r>
              <a:rPr lang="en-US" sz="1200" dirty="0">
                <a:latin typeface="Arial"/>
                <a:cs typeface="Arial"/>
              </a:rPr>
              <a:t>Patient Experience </a:t>
            </a:r>
          </a:p>
        </p:txBody>
      </p:sp>
      <p:sp>
        <p:nvSpPr>
          <p:cNvPr id="10" name="TextBox 9"/>
          <p:cNvSpPr txBox="1"/>
          <p:nvPr/>
        </p:nvSpPr>
        <p:spPr>
          <a:xfrm>
            <a:off x="8495457" y="978494"/>
            <a:ext cx="1721693" cy="276999"/>
          </a:xfrm>
          <a:prstGeom prst="rect">
            <a:avLst/>
          </a:prstGeom>
          <a:noFill/>
        </p:spPr>
        <p:txBody>
          <a:bodyPr wrap="square" rtlCol="0">
            <a:spAutoFit/>
          </a:bodyPr>
          <a:lstStyle/>
          <a:p>
            <a:r>
              <a:rPr lang="en-US" sz="1200" dirty="0">
                <a:latin typeface="Arial"/>
                <a:cs typeface="Arial"/>
              </a:rPr>
              <a:t>Practice Population </a:t>
            </a:r>
          </a:p>
        </p:txBody>
      </p:sp>
      <p:sp>
        <p:nvSpPr>
          <p:cNvPr id="12" name="TextBox 11"/>
          <p:cNvSpPr txBox="1"/>
          <p:nvPr/>
        </p:nvSpPr>
        <p:spPr>
          <a:xfrm>
            <a:off x="1714046" y="3441885"/>
            <a:ext cx="1562100" cy="276999"/>
          </a:xfrm>
          <a:prstGeom prst="rect">
            <a:avLst/>
          </a:prstGeom>
          <a:noFill/>
        </p:spPr>
        <p:txBody>
          <a:bodyPr wrap="square" rtlCol="0">
            <a:spAutoFit/>
          </a:bodyPr>
          <a:lstStyle/>
          <a:p>
            <a:r>
              <a:rPr lang="en-US" sz="1200" dirty="0">
                <a:latin typeface="Arial"/>
                <a:cs typeface="Arial"/>
              </a:rPr>
              <a:t>Diagnostics Activity </a:t>
            </a:r>
          </a:p>
        </p:txBody>
      </p:sp>
      <p:sp>
        <p:nvSpPr>
          <p:cNvPr id="18" name="TextBox 17"/>
          <p:cNvSpPr txBox="1"/>
          <p:nvPr/>
        </p:nvSpPr>
        <p:spPr>
          <a:xfrm>
            <a:off x="4858111" y="4526602"/>
            <a:ext cx="1676400" cy="276999"/>
          </a:xfrm>
          <a:prstGeom prst="rect">
            <a:avLst/>
          </a:prstGeom>
          <a:noFill/>
        </p:spPr>
        <p:txBody>
          <a:bodyPr wrap="square" rtlCol="0">
            <a:spAutoFit/>
          </a:bodyPr>
          <a:lstStyle/>
          <a:p>
            <a:r>
              <a:rPr lang="en-US" sz="1200" dirty="0">
                <a:latin typeface="Arial"/>
                <a:cs typeface="Arial"/>
              </a:rPr>
              <a:t>Medicines Activity </a:t>
            </a:r>
          </a:p>
        </p:txBody>
      </p:sp>
      <p:sp>
        <p:nvSpPr>
          <p:cNvPr id="20" name="TextBox 19"/>
          <p:cNvSpPr txBox="1"/>
          <p:nvPr/>
        </p:nvSpPr>
        <p:spPr>
          <a:xfrm flipH="1">
            <a:off x="8420100" y="4095752"/>
            <a:ext cx="1797050" cy="276999"/>
          </a:xfrm>
          <a:prstGeom prst="rect">
            <a:avLst/>
          </a:prstGeom>
          <a:noFill/>
        </p:spPr>
        <p:txBody>
          <a:bodyPr wrap="square" rtlCol="0">
            <a:spAutoFit/>
          </a:bodyPr>
          <a:lstStyle/>
          <a:p>
            <a:r>
              <a:rPr lang="en-US" sz="1200" dirty="0">
                <a:latin typeface="Arial"/>
                <a:cs typeface="Arial"/>
              </a:rPr>
              <a:t>Appointment Activity</a:t>
            </a:r>
          </a:p>
        </p:txBody>
      </p:sp>
      <p:sp>
        <p:nvSpPr>
          <p:cNvPr id="23" name="TextBox 22"/>
          <p:cNvSpPr txBox="1"/>
          <p:nvPr/>
        </p:nvSpPr>
        <p:spPr>
          <a:xfrm>
            <a:off x="1378001" y="155968"/>
            <a:ext cx="9805005" cy="584775"/>
          </a:xfrm>
          <a:prstGeom prst="rect">
            <a:avLst/>
          </a:prstGeom>
          <a:noFill/>
        </p:spPr>
        <p:txBody>
          <a:bodyPr wrap="square" rtlCol="0">
            <a:spAutoFit/>
          </a:bodyPr>
          <a:lstStyle/>
          <a:p>
            <a:pPr algn="ctr"/>
            <a:r>
              <a:rPr lang="en-GB" sz="2800" dirty="0"/>
              <a:t>4. Measuring and understanding  variation across micro-GP </a:t>
            </a:r>
            <a:r>
              <a:rPr lang="en-GB" sz="3200" dirty="0"/>
              <a:t>teams</a:t>
            </a:r>
          </a:p>
        </p:txBody>
      </p:sp>
      <p:pic>
        <p:nvPicPr>
          <p:cNvPr id="24" name="Picture 23">
            <a:extLst>
              <a:ext uri="{FF2B5EF4-FFF2-40B4-BE49-F238E27FC236}">
                <a16:creationId xmlns:a16="http://schemas.microsoft.com/office/drawing/2014/main" id="{3847CF7A-34B9-8449-8782-A93C8DF8A1A6}"/>
              </a:ext>
            </a:extLst>
          </p:cNvPr>
          <p:cNvPicPr>
            <a:picLocks noChangeAspect="1"/>
          </p:cNvPicPr>
          <p:nvPr/>
        </p:nvPicPr>
        <p:blipFill>
          <a:blip r:embed="rId8"/>
          <a:stretch>
            <a:fillRect/>
          </a:stretch>
        </p:blipFill>
        <p:spPr>
          <a:xfrm>
            <a:off x="1" y="0"/>
            <a:ext cx="1282262" cy="1375715"/>
          </a:xfrm>
          <a:prstGeom prst="rect">
            <a:avLst/>
          </a:prstGeom>
        </p:spPr>
      </p:pic>
      <p:pic>
        <p:nvPicPr>
          <p:cNvPr id="26" name="Picture 25" descr="mage result for deming lens profound">
            <a:extLst>
              <a:ext uri="{FF2B5EF4-FFF2-40B4-BE49-F238E27FC236}">
                <a16:creationId xmlns:a16="http://schemas.microsoft.com/office/drawing/2014/main" id="{AB81BDF6-E9E2-E040-9BA4-EFEE6BCCFEF5}"/>
              </a:ext>
            </a:extLst>
          </p:cNvPr>
          <p:cNvPicPr/>
          <p:nvPr/>
        </p:nvPicPr>
        <p:blipFill>
          <a:blip r:embed="rId9">
            <a:extLst>
              <a:ext uri="{28A0092B-C50C-407E-A947-70E740481C1C}">
                <a14:useLocalDpi xmlns:a14="http://schemas.microsoft.com/office/drawing/2010/main" val="0"/>
              </a:ext>
            </a:extLst>
          </a:blip>
          <a:srcRect/>
          <a:stretch>
            <a:fillRect/>
          </a:stretch>
        </p:blipFill>
        <p:spPr bwMode="auto">
          <a:xfrm>
            <a:off x="4623462" y="815250"/>
            <a:ext cx="2414690" cy="1718906"/>
          </a:xfrm>
          <a:prstGeom prst="rect">
            <a:avLst/>
          </a:prstGeom>
          <a:noFill/>
          <a:ln>
            <a:noFill/>
          </a:ln>
        </p:spPr>
      </p:pic>
      <p:sp>
        <p:nvSpPr>
          <p:cNvPr id="27" name="TextBox 26">
            <a:extLst>
              <a:ext uri="{FF2B5EF4-FFF2-40B4-BE49-F238E27FC236}">
                <a16:creationId xmlns:a16="http://schemas.microsoft.com/office/drawing/2014/main" id="{399965DE-18E8-D141-8813-F91199FE7115}"/>
              </a:ext>
            </a:extLst>
          </p:cNvPr>
          <p:cNvSpPr txBox="1"/>
          <p:nvPr/>
        </p:nvSpPr>
        <p:spPr>
          <a:xfrm>
            <a:off x="4522618" y="2649183"/>
            <a:ext cx="2723111" cy="1200329"/>
          </a:xfrm>
          <a:prstGeom prst="rect">
            <a:avLst/>
          </a:prstGeom>
          <a:noFill/>
        </p:spPr>
        <p:txBody>
          <a:bodyPr wrap="square" rtlCol="0">
            <a:spAutoFit/>
          </a:bodyPr>
          <a:lstStyle/>
          <a:p>
            <a:pPr algn="ctr"/>
            <a:r>
              <a:rPr lang="en-US" sz="3600" dirty="0">
                <a:solidFill>
                  <a:srgbClr val="FF0000"/>
                </a:solidFill>
              </a:rPr>
              <a:t>EDENBRIDGE</a:t>
            </a:r>
          </a:p>
          <a:p>
            <a:pPr algn="ctr"/>
            <a:r>
              <a:rPr lang="en-US" sz="3600" dirty="0">
                <a:solidFill>
                  <a:srgbClr val="FF0000"/>
                </a:solidFill>
              </a:rPr>
              <a:t>EQUIP </a:t>
            </a:r>
          </a:p>
        </p:txBody>
      </p:sp>
    </p:spTree>
    <p:extLst>
      <p:ext uri="{BB962C8B-B14F-4D97-AF65-F5344CB8AC3E}">
        <p14:creationId xmlns:p14="http://schemas.microsoft.com/office/powerpoint/2010/main" val="159795997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8944</TotalTime>
  <Words>2572</Words>
  <Application>Microsoft Macintosh PowerPoint</Application>
  <PresentationFormat>Widescreen</PresentationFormat>
  <Paragraphs>244</Paragraphs>
  <Slides>13</Slides>
  <Notes>9</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Appendices</vt:lpstr>
      <vt:lpstr>PowerPoint Presentation</vt:lpstr>
      <vt:lpstr>2. Micro-GP Teams - FAQ</vt:lpstr>
      <vt:lpstr>3. Revisit mission primary care – keep people well at home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Micro GP teams in large practices with a part-time workforce </dc:title>
  <dc:creator>LILIANA RISI</dc:creator>
  <cp:lastModifiedBy>LILIANA RISI</cp:lastModifiedBy>
  <cp:revision>45</cp:revision>
  <dcterms:created xsi:type="dcterms:W3CDTF">2022-01-27T09:03:08Z</dcterms:created>
  <dcterms:modified xsi:type="dcterms:W3CDTF">2022-03-29T11:40:05Z</dcterms:modified>
</cp:coreProperties>
</file>